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4" r:id="rId8"/>
    <p:sldId id="262" r:id="rId9"/>
    <p:sldId id="263"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8" d="100"/>
          <a:sy n="78" d="100"/>
        </p:scale>
        <p:origin x="7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5/25/2022</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5/25/2022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5/25/2022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5/25/2022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5/25/2022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5/25/2022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5/25/2022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5/25/2022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5/25/2022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5/25/2022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5/25/2022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5/25/2022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5/25/2022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5/25/2022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5/25/2022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5/25/2022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5/25/2022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5/25/2022</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video" Target="https://www.youtube.com/embed/T4IDl0ywnI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video.about.com/candy/Chocolate-Covered-Strawberries.htm" TargetMode="External"/><Relationship Id="rId2" Type="http://schemas.openxmlformats.org/officeDocument/2006/relationships/hyperlink" Target="https://www.youtube.com/watch?v=mRg_BEKAov4"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VAQ</a:t>
            </a:r>
            <a:endParaRPr lang="en-AU" dirty="0"/>
          </a:p>
        </p:txBody>
      </p:sp>
      <p:sp>
        <p:nvSpPr>
          <p:cNvPr id="3" name="Subtitle 2"/>
          <p:cNvSpPr>
            <a:spLocks noGrp="1"/>
          </p:cNvSpPr>
          <p:nvPr>
            <p:ph type="subTitle" idx="1"/>
          </p:nvPr>
        </p:nvSpPr>
        <p:spPr/>
        <p:txBody>
          <a:bodyPr/>
          <a:lstStyle/>
          <a:p>
            <a:r>
              <a:rPr lang="en-US" dirty="0" smtClean="0"/>
              <a:t>By </a:t>
            </a:r>
            <a:r>
              <a:rPr lang="en-US" dirty="0" err="1" smtClean="0"/>
              <a:t>Mr</a:t>
            </a:r>
            <a:r>
              <a:rPr lang="en-US" dirty="0" smtClean="0"/>
              <a:t> F</a:t>
            </a:r>
            <a:endParaRPr lang="en-AU" dirty="0"/>
          </a:p>
        </p:txBody>
      </p:sp>
    </p:spTree>
    <p:extLst>
      <p:ext uri="{BB962C8B-B14F-4D97-AF65-F5344CB8AC3E}">
        <p14:creationId xmlns:p14="http://schemas.microsoft.com/office/powerpoint/2010/main" val="31256509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97902543"/>
              </p:ext>
            </p:extLst>
          </p:nvPr>
        </p:nvGraphicFramePr>
        <p:xfrm>
          <a:off x="3267985" y="1407381"/>
          <a:ext cx="4216284" cy="3153506"/>
        </p:xfrm>
        <a:graphic>
          <a:graphicData uri="http://schemas.openxmlformats.org/drawingml/2006/table">
            <a:tbl>
              <a:tblPr>
                <a:tableStyleId>{5C22544A-7EE6-4342-B048-85BDC9FD1C3A}</a:tableStyleId>
              </a:tblPr>
              <a:tblGrid>
                <a:gridCol w="2108142">
                  <a:extLst>
                    <a:ext uri="{9D8B030D-6E8A-4147-A177-3AD203B41FA5}">
                      <a16:colId xmlns:a16="http://schemas.microsoft.com/office/drawing/2014/main" val="1749410373"/>
                    </a:ext>
                  </a:extLst>
                </a:gridCol>
                <a:gridCol w="2108142">
                  <a:extLst>
                    <a:ext uri="{9D8B030D-6E8A-4147-A177-3AD203B41FA5}">
                      <a16:colId xmlns:a16="http://schemas.microsoft.com/office/drawing/2014/main" val="1999158187"/>
                    </a:ext>
                  </a:extLst>
                </a:gridCol>
              </a:tblGrid>
              <a:tr h="1469653">
                <a:tc gridSpan="2">
                  <a:txBody>
                    <a:bodyPr/>
                    <a:lstStyle/>
                    <a:p>
                      <a:pPr>
                        <a:spcAft>
                          <a:spcPts val="0"/>
                        </a:spcAft>
                      </a:pPr>
                      <a:r>
                        <a:rPr lang="en-US" sz="1600" kern="100" cap="all">
                          <a:effectLst/>
                        </a:rPr>
                        <a:t>Coby’s Marvelous Orange Juice</a:t>
                      </a:r>
                      <a:endParaRPr lang="en-AU" sz="1600" kern="100" cap="all">
                        <a:solidFill>
                          <a:srgbClr val="FFFFFF"/>
                        </a:solidFill>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274320" marR="73025" marT="73025" marB="0"/>
                </a:tc>
                <a:tc hMerge="1">
                  <a:txBody>
                    <a:bodyPr/>
                    <a:lstStyle/>
                    <a:p>
                      <a:endParaRPr lang="en-AU"/>
                    </a:p>
                  </a:txBody>
                  <a:tcPr/>
                </a:tc>
                <a:extLst>
                  <a:ext uri="{0D108BD9-81ED-4DB2-BD59-A6C34878D82A}">
                    <a16:rowId xmlns:a16="http://schemas.microsoft.com/office/drawing/2014/main" val="2416834666"/>
                  </a:ext>
                </a:extLst>
              </a:tr>
              <a:tr h="1683853">
                <a:tc>
                  <a:txBody>
                    <a:bodyPr/>
                    <a:lstStyle/>
                    <a:p>
                      <a:pPr>
                        <a:spcAft>
                          <a:spcPts val="0"/>
                        </a:spcAft>
                      </a:pPr>
                      <a:endParaRPr lang="en-US" sz="1600" kern="1400" spc="-50">
                        <a:solidFill>
                          <a:srgbClr val="FFFFFF"/>
                        </a:solidFill>
                        <a:effectLst/>
                        <a:latin typeface="Franklin Gothic Book" panose="020B0503020102020204" pitchFamily="34" charset="0"/>
                        <a:ea typeface="HGSoeiKakugothicUB"/>
                        <a:cs typeface="Times New Roman" panose="02020603050405020304" pitchFamily="18" charset="0"/>
                      </a:endParaRPr>
                    </a:p>
                  </a:txBody>
                  <a:tcPr marL="274320" marR="73025" marT="73025" marB="0"/>
                </a:tc>
                <a:tc>
                  <a:txBody>
                    <a:bodyPr/>
                    <a:lstStyle/>
                    <a:p>
                      <a:pPr>
                        <a:spcBef>
                          <a:spcPts val="200"/>
                        </a:spcBef>
                        <a:spcAft>
                          <a:spcPts val="0"/>
                        </a:spcAft>
                      </a:pPr>
                      <a:r>
                        <a:rPr lang="en-US" sz="900" kern="100" dirty="0">
                          <a:effectLst/>
                        </a:rPr>
                        <a:t>12 Orange way Quinns Rocks 6030</a:t>
                      </a:r>
                      <a:endParaRPr lang="en-AU" sz="900" kern="100" dirty="0">
                        <a:effectLst/>
                      </a:endParaRPr>
                    </a:p>
                    <a:p>
                      <a:pPr>
                        <a:spcBef>
                          <a:spcPts val="200"/>
                        </a:spcBef>
                        <a:spcAft>
                          <a:spcPts val="0"/>
                        </a:spcAft>
                      </a:pPr>
                      <a:r>
                        <a:rPr lang="en-US" sz="900" kern="100" dirty="0">
                          <a:effectLst/>
                        </a:rPr>
                        <a:t>Coby.whitehead@student.wa.edu.au</a:t>
                      </a:r>
                      <a:endParaRPr lang="en-AU" sz="900" kern="100" dirty="0">
                        <a:effectLst/>
                      </a:endParaRPr>
                    </a:p>
                    <a:p>
                      <a:pPr>
                        <a:spcBef>
                          <a:spcPts val="200"/>
                        </a:spcBef>
                        <a:spcAft>
                          <a:spcPts val="0"/>
                        </a:spcAft>
                      </a:pPr>
                      <a:r>
                        <a:rPr lang="en-US" sz="900" kern="100" dirty="0">
                          <a:effectLst/>
                        </a:rPr>
                        <a:t>www.cobyorange.com.au</a:t>
                      </a:r>
                      <a:endParaRPr lang="en-AU" sz="900" kern="100" dirty="0">
                        <a:solidFill>
                          <a:srgbClr val="17406D"/>
                        </a:solidFill>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274320" marR="73025" marT="73025" marB="0"/>
                </a:tc>
                <a:extLst>
                  <a:ext uri="{0D108BD9-81ED-4DB2-BD59-A6C34878D82A}">
                    <a16:rowId xmlns:a16="http://schemas.microsoft.com/office/drawing/2014/main" val="2344426764"/>
                  </a:ext>
                </a:extLst>
              </a:tr>
            </a:tbl>
          </a:graphicData>
        </a:graphic>
      </p:graphicFrame>
      <p:pic>
        <p:nvPicPr>
          <p:cNvPr id="1025" name="Picture 10" descr="53E2C1C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0860" y="2234335"/>
            <a:ext cx="1380403" cy="1380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1640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045028" y="140425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800" b="0" i="0" u="none" strike="noStrike" cap="none" normalizeH="0" baseline="0" dirty="0" smtClean="0">
                <a:ln>
                  <a:noFill/>
                </a:ln>
                <a:solidFill>
                  <a:schemeClr val="tx1"/>
                </a:solidFill>
                <a:effectLst/>
                <a:latin typeface="Comic Sans MS" panose="030F0702030302020204" pitchFamily="66" charset="0"/>
                <a:ea typeface="Calibri" panose="020F0502020204030204" pitchFamily="34" charset="0"/>
                <a:cs typeface="Arial" panose="020B0604020202020204" pitchFamily="34" charset="0"/>
              </a:rPr>
              <a:t>Value Adding Quest</a:t>
            </a:r>
            <a:endParaRPr kumimoji="0" lang="en-AU"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800" b="0" i="0" u="none" strike="noStrike" cap="none" normalizeH="0" baseline="0" dirty="0" smtClean="0">
                <a:ln>
                  <a:noFill/>
                </a:ln>
                <a:solidFill>
                  <a:schemeClr val="tx1"/>
                </a:solidFill>
                <a:effectLst/>
                <a:latin typeface="Comic Sans MS" panose="030F0702030302020204" pitchFamily="66" charset="0"/>
                <a:ea typeface="Calibri" panose="020F0502020204030204" pitchFamily="34" charset="0"/>
                <a:cs typeface="Arial" panose="020B0604020202020204" pitchFamily="34" charset="0"/>
              </a:rPr>
              <a:t>By</a:t>
            </a:r>
            <a:endParaRPr kumimoji="0" lang="en-AU"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800" b="0" i="0" u="none" strike="noStrike" cap="none" normalizeH="0" baseline="0" dirty="0" smtClean="0">
                <a:ln>
                  <a:noFill/>
                </a:ln>
                <a:solidFill>
                  <a:schemeClr val="tx1"/>
                </a:solidFill>
                <a:effectLst/>
                <a:latin typeface="Comic Sans MS" panose="030F0702030302020204" pitchFamily="66" charset="0"/>
                <a:ea typeface="Calibri" panose="020F0502020204030204" pitchFamily="34" charset="0"/>
                <a:cs typeface="Arial" panose="020B0604020202020204" pitchFamily="34" charset="0"/>
              </a:rPr>
              <a:t>John Smith</a:t>
            </a:r>
            <a:endParaRPr kumimoji="0" lang="en-AU"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025" name="Picture 1" descr="A77A3C5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396342"/>
            <a:ext cx="2413000" cy="17145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367393" y="284933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800" b="0" i="0" u="none" strike="noStrike" cap="none" normalizeH="0" baseline="0" smtClean="0">
                <a:ln>
                  <a:noFill/>
                </a:ln>
                <a:solidFill>
                  <a:schemeClr val="tx1"/>
                </a:solidFill>
                <a:effectLst/>
                <a:latin typeface="Comic Sans MS" panose="030F0702030302020204" pitchFamily="66" charset="0"/>
                <a:ea typeface="Calibri" panose="020F0502020204030204" pitchFamily="34" charset="0"/>
                <a:cs typeface="Arial" panose="020B0604020202020204" pitchFamily="34" charset="0"/>
              </a:rPr>
              <a:t>Year 4</a:t>
            </a:r>
            <a:endParaRPr kumimoji="0" lang="en-AU" altLang="en-US" sz="800" b="0" i="0" u="none" strike="noStrike" cap="none" normalizeH="0" baseline="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800" b="0" i="0" u="none" strike="noStrike" cap="none" normalizeH="0" baseline="0" smtClean="0">
                <a:ln>
                  <a:noFill/>
                </a:ln>
                <a:solidFill>
                  <a:schemeClr val="tx1"/>
                </a:solidFill>
                <a:effectLst/>
                <a:latin typeface="Comic Sans MS" panose="030F0702030302020204" pitchFamily="66" charset="0"/>
                <a:ea typeface="Calibri" panose="020F0502020204030204" pitchFamily="34" charset="0"/>
                <a:cs typeface="Arial" panose="020B0604020202020204" pitchFamily="34" charset="0"/>
              </a:rPr>
              <a:t>2022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201499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0060" y="709655"/>
            <a:ext cx="1717482" cy="369332"/>
          </a:xfrm>
          <a:prstGeom prst="rect">
            <a:avLst/>
          </a:prstGeom>
          <a:noFill/>
        </p:spPr>
        <p:txBody>
          <a:bodyPr wrap="square" rtlCol="0">
            <a:spAutoFit/>
          </a:bodyPr>
          <a:lstStyle/>
          <a:p>
            <a:r>
              <a:rPr lang="en-US" dirty="0" smtClean="0"/>
              <a:t>Contents</a:t>
            </a:r>
            <a:endParaRPr lang="en-AU" dirty="0"/>
          </a:p>
        </p:txBody>
      </p:sp>
      <p:sp>
        <p:nvSpPr>
          <p:cNvPr id="3" name="TextBox 2"/>
          <p:cNvSpPr txBox="1"/>
          <p:nvPr/>
        </p:nvSpPr>
        <p:spPr>
          <a:xfrm>
            <a:off x="1129085" y="1311965"/>
            <a:ext cx="5055743" cy="1477328"/>
          </a:xfrm>
          <a:prstGeom prst="rect">
            <a:avLst/>
          </a:prstGeom>
          <a:noFill/>
        </p:spPr>
        <p:txBody>
          <a:bodyPr wrap="none" rtlCol="0">
            <a:spAutoFit/>
          </a:bodyPr>
          <a:lstStyle/>
          <a:p>
            <a:r>
              <a:rPr lang="en-US" dirty="0" smtClean="0"/>
              <a:t>Slide 1-100 Primary Products.</a:t>
            </a:r>
          </a:p>
          <a:p>
            <a:r>
              <a:rPr lang="en-US" dirty="0" smtClean="0"/>
              <a:t>Slide 2 -VAQ meaning and Primary Product meaning.</a:t>
            </a:r>
          </a:p>
          <a:p>
            <a:r>
              <a:rPr lang="en-US" dirty="0" smtClean="0"/>
              <a:t>Slide 3-Survey.</a:t>
            </a:r>
          </a:p>
          <a:p>
            <a:r>
              <a:rPr lang="en-US" dirty="0" smtClean="0"/>
              <a:t>Slides 4-10 What I am doing</a:t>
            </a:r>
            <a:r>
              <a:rPr lang="en-US" dirty="0" smtClean="0"/>
              <a:t>.</a:t>
            </a:r>
            <a:endParaRPr lang="en-AU" dirty="0"/>
          </a:p>
          <a:p>
            <a:r>
              <a:rPr lang="en-US" dirty="0" smtClean="0"/>
              <a:t>Slide 11 Business card</a:t>
            </a:r>
            <a:endParaRPr lang="en-AU" dirty="0"/>
          </a:p>
        </p:txBody>
      </p:sp>
    </p:spTree>
    <p:extLst>
      <p:ext uri="{BB962C8B-B14F-4D97-AF65-F5344CB8AC3E}">
        <p14:creationId xmlns:p14="http://schemas.microsoft.com/office/powerpoint/2010/main" val="4574090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825374893"/>
              </p:ext>
            </p:extLst>
          </p:nvPr>
        </p:nvGraphicFramePr>
        <p:xfrm>
          <a:off x="6912504" y="640687"/>
          <a:ext cx="2939670" cy="3304932"/>
        </p:xfrm>
        <a:graphic>
          <a:graphicData uri="http://schemas.openxmlformats.org/drawingml/2006/table">
            <a:tbl>
              <a:tblPr firstRow="1" firstCol="1" lastRow="1" lastCol="1" bandRow="1" bandCol="1">
                <a:tableStyleId>{5C22544A-7EE6-4342-B048-85BDC9FD1C3A}</a:tableStyleId>
              </a:tblPr>
              <a:tblGrid>
                <a:gridCol w="587796">
                  <a:extLst>
                    <a:ext uri="{9D8B030D-6E8A-4147-A177-3AD203B41FA5}">
                      <a16:colId xmlns:a16="http://schemas.microsoft.com/office/drawing/2014/main" val="3484577324"/>
                    </a:ext>
                  </a:extLst>
                </a:gridCol>
                <a:gridCol w="587796">
                  <a:extLst>
                    <a:ext uri="{9D8B030D-6E8A-4147-A177-3AD203B41FA5}">
                      <a16:colId xmlns:a16="http://schemas.microsoft.com/office/drawing/2014/main" val="2090976376"/>
                    </a:ext>
                  </a:extLst>
                </a:gridCol>
                <a:gridCol w="587796">
                  <a:extLst>
                    <a:ext uri="{9D8B030D-6E8A-4147-A177-3AD203B41FA5}">
                      <a16:colId xmlns:a16="http://schemas.microsoft.com/office/drawing/2014/main" val="3909156543"/>
                    </a:ext>
                  </a:extLst>
                </a:gridCol>
                <a:gridCol w="588141">
                  <a:extLst>
                    <a:ext uri="{9D8B030D-6E8A-4147-A177-3AD203B41FA5}">
                      <a16:colId xmlns:a16="http://schemas.microsoft.com/office/drawing/2014/main" val="2669284677"/>
                    </a:ext>
                  </a:extLst>
                </a:gridCol>
                <a:gridCol w="588141">
                  <a:extLst>
                    <a:ext uri="{9D8B030D-6E8A-4147-A177-3AD203B41FA5}">
                      <a16:colId xmlns:a16="http://schemas.microsoft.com/office/drawing/2014/main" val="618075340"/>
                    </a:ext>
                  </a:extLst>
                </a:gridCol>
              </a:tblGrid>
              <a:tr h="82788">
                <a:tc>
                  <a:txBody>
                    <a:bodyPr/>
                    <a:lstStyle/>
                    <a:p>
                      <a:pPr algn="l">
                        <a:spcAft>
                          <a:spcPts val="0"/>
                        </a:spcAft>
                      </a:pPr>
                      <a:r>
                        <a:rPr lang="en-AU" sz="500">
                          <a:effectLst/>
                        </a:rPr>
                        <a:t>Apple</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Pear</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Banana</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Peach</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Orange</a:t>
                      </a:r>
                      <a:endParaRPr lang="en-AU" sz="700">
                        <a:effectLst/>
                        <a:latin typeface="Times New Roman" panose="02020603050405020304" pitchFamily="18" charset="0"/>
                        <a:ea typeface="Times New Roman" panose="02020603050405020304" pitchFamily="18" charset="0"/>
                      </a:endParaRPr>
                    </a:p>
                  </a:txBody>
                  <a:tcPr marL="37255" marR="37255" marT="0" marB="0"/>
                </a:tc>
                <a:extLst>
                  <a:ext uri="{0D108BD9-81ED-4DB2-BD59-A6C34878D82A}">
                    <a16:rowId xmlns:a16="http://schemas.microsoft.com/office/drawing/2014/main" val="1531457093"/>
                  </a:ext>
                </a:extLst>
              </a:tr>
              <a:tr h="82788">
                <a:tc>
                  <a:txBody>
                    <a:bodyPr/>
                    <a:lstStyle/>
                    <a:p>
                      <a:pPr algn="l">
                        <a:spcAft>
                          <a:spcPts val="0"/>
                        </a:spcAft>
                      </a:pPr>
                      <a:r>
                        <a:rPr lang="en-AU" sz="500">
                          <a:effectLst/>
                        </a:rPr>
                        <a:t>Broccoli</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Mango</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Coconut</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Wheat</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Rosemary</a:t>
                      </a:r>
                      <a:endParaRPr lang="en-AU" sz="700">
                        <a:effectLst/>
                        <a:latin typeface="Times New Roman" panose="02020603050405020304" pitchFamily="18" charset="0"/>
                        <a:ea typeface="Times New Roman" panose="02020603050405020304" pitchFamily="18" charset="0"/>
                      </a:endParaRPr>
                    </a:p>
                  </a:txBody>
                  <a:tcPr marL="37255" marR="37255" marT="0" marB="0"/>
                </a:tc>
                <a:extLst>
                  <a:ext uri="{0D108BD9-81ED-4DB2-BD59-A6C34878D82A}">
                    <a16:rowId xmlns:a16="http://schemas.microsoft.com/office/drawing/2014/main" val="972316923"/>
                  </a:ext>
                </a:extLst>
              </a:tr>
              <a:tr h="82788">
                <a:tc>
                  <a:txBody>
                    <a:bodyPr/>
                    <a:lstStyle/>
                    <a:p>
                      <a:pPr algn="l">
                        <a:spcAft>
                          <a:spcPts val="0"/>
                        </a:spcAft>
                      </a:pPr>
                      <a:r>
                        <a:rPr lang="en-AU" sz="500">
                          <a:effectLst/>
                        </a:rPr>
                        <a:t>Oil</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Gold</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Silver</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Radish</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Pumpkin</a:t>
                      </a:r>
                      <a:endParaRPr lang="en-AU" sz="700">
                        <a:effectLst/>
                        <a:latin typeface="Times New Roman" panose="02020603050405020304" pitchFamily="18" charset="0"/>
                        <a:ea typeface="Times New Roman" panose="02020603050405020304" pitchFamily="18" charset="0"/>
                      </a:endParaRPr>
                    </a:p>
                  </a:txBody>
                  <a:tcPr marL="37255" marR="37255" marT="0" marB="0"/>
                </a:tc>
                <a:extLst>
                  <a:ext uri="{0D108BD9-81ED-4DB2-BD59-A6C34878D82A}">
                    <a16:rowId xmlns:a16="http://schemas.microsoft.com/office/drawing/2014/main" val="729361251"/>
                  </a:ext>
                </a:extLst>
              </a:tr>
              <a:tr h="82788">
                <a:tc>
                  <a:txBody>
                    <a:bodyPr/>
                    <a:lstStyle/>
                    <a:p>
                      <a:pPr algn="l">
                        <a:spcAft>
                          <a:spcPts val="0"/>
                        </a:spcAft>
                      </a:pPr>
                      <a:r>
                        <a:rPr lang="en-AU" sz="500">
                          <a:effectLst/>
                        </a:rPr>
                        <a:t>Corn</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Peas</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Baby potato</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Baby corn</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Snow peas</a:t>
                      </a:r>
                      <a:endParaRPr lang="en-AU" sz="700">
                        <a:effectLst/>
                        <a:latin typeface="Times New Roman" panose="02020603050405020304" pitchFamily="18" charset="0"/>
                        <a:ea typeface="Times New Roman" panose="02020603050405020304" pitchFamily="18" charset="0"/>
                      </a:endParaRPr>
                    </a:p>
                  </a:txBody>
                  <a:tcPr marL="37255" marR="37255" marT="0" marB="0"/>
                </a:tc>
                <a:extLst>
                  <a:ext uri="{0D108BD9-81ED-4DB2-BD59-A6C34878D82A}">
                    <a16:rowId xmlns:a16="http://schemas.microsoft.com/office/drawing/2014/main" val="3567850438"/>
                  </a:ext>
                </a:extLst>
              </a:tr>
              <a:tr h="82788">
                <a:tc>
                  <a:txBody>
                    <a:bodyPr/>
                    <a:lstStyle/>
                    <a:p>
                      <a:pPr algn="l">
                        <a:spcAft>
                          <a:spcPts val="0"/>
                        </a:spcAft>
                      </a:pPr>
                      <a:r>
                        <a:rPr lang="en-AU" sz="500">
                          <a:effectLst/>
                        </a:rPr>
                        <a:t>Iron</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Aluminium</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Diamonds</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Ruby</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Sapphire</a:t>
                      </a:r>
                      <a:endParaRPr lang="en-AU" sz="700">
                        <a:effectLst/>
                        <a:latin typeface="Times New Roman" panose="02020603050405020304" pitchFamily="18" charset="0"/>
                        <a:ea typeface="Times New Roman" panose="02020603050405020304" pitchFamily="18" charset="0"/>
                      </a:endParaRPr>
                    </a:p>
                  </a:txBody>
                  <a:tcPr marL="37255" marR="37255" marT="0" marB="0"/>
                </a:tc>
                <a:extLst>
                  <a:ext uri="{0D108BD9-81ED-4DB2-BD59-A6C34878D82A}">
                    <a16:rowId xmlns:a16="http://schemas.microsoft.com/office/drawing/2014/main" val="751573654"/>
                  </a:ext>
                </a:extLst>
              </a:tr>
              <a:tr h="82788">
                <a:tc>
                  <a:txBody>
                    <a:bodyPr/>
                    <a:lstStyle/>
                    <a:p>
                      <a:pPr algn="l">
                        <a:spcAft>
                          <a:spcPts val="0"/>
                        </a:spcAft>
                      </a:pPr>
                      <a:r>
                        <a:rPr lang="en-AU" sz="500">
                          <a:effectLst/>
                        </a:rPr>
                        <a:t>Pearl</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Topaz</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Emerald</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Wood</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Mineral salts</a:t>
                      </a:r>
                      <a:endParaRPr lang="en-AU" sz="700">
                        <a:effectLst/>
                        <a:latin typeface="Times New Roman" panose="02020603050405020304" pitchFamily="18" charset="0"/>
                        <a:ea typeface="Times New Roman" panose="02020603050405020304" pitchFamily="18" charset="0"/>
                      </a:endParaRPr>
                    </a:p>
                  </a:txBody>
                  <a:tcPr marL="37255" marR="37255" marT="0" marB="0"/>
                </a:tc>
                <a:extLst>
                  <a:ext uri="{0D108BD9-81ED-4DB2-BD59-A6C34878D82A}">
                    <a16:rowId xmlns:a16="http://schemas.microsoft.com/office/drawing/2014/main" val="768524399"/>
                  </a:ext>
                </a:extLst>
              </a:tr>
              <a:tr h="82788">
                <a:tc>
                  <a:txBody>
                    <a:bodyPr/>
                    <a:lstStyle/>
                    <a:p>
                      <a:pPr algn="l">
                        <a:spcAft>
                          <a:spcPts val="0"/>
                        </a:spcAft>
                      </a:pPr>
                      <a:r>
                        <a:rPr lang="en-AU" sz="500">
                          <a:effectLst/>
                        </a:rPr>
                        <a:t>Water</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Potato</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Tomato</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Carrot</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Rose</a:t>
                      </a:r>
                      <a:endParaRPr lang="en-AU" sz="700">
                        <a:effectLst/>
                        <a:latin typeface="Times New Roman" panose="02020603050405020304" pitchFamily="18" charset="0"/>
                        <a:ea typeface="Times New Roman" panose="02020603050405020304" pitchFamily="18" charset="0"/>
                      </a:endParaRPr>
                    </a:p>
                  </a:txBody>
                  <a:tcPr marL="37255" marR="37255" marT="0" marB="0"/>
                </a:tc>
                <a:extLst>
                  <a:ext uri="{0D108BD9-81ED-4DB2-BD59-A6C34878D82A}">
                    <a16:rowId xmlns:a16="http://schemas.microsoft.com/office/drawing/2014/main" val="2240243302"/>
                  </a:ext>
                </a:extLst>
              </a:tr>
              <a:tr h="82788">
                <a:tc>
                  <a:txBody>
                    <a:bodyPr/>
                    <a:lstStyle/>
                    <a:p>
                      <a:pPr algn="l">
                        <a:spcAft>
                          <a:spcPts val="0"/>
                        </a:spcAft>
                      </a:pPr>
                      <a:r>
                        <a:rPr lang="en-AU" sz="500">
                          <a:effectLst/>
                        </a:rPr>
                        <a:t>Sugar cane</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Lemon grass</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Milk</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Eggs</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Crab</a:t>
                      </a:r>
                      <a:endParaRPr lang="en-AU" sz="700">
                        <a:effectLst/>
                        <a:latin typeface="Times New Roman" panose="02020603050405020304" pitchFamily="18" charset="0"/>
                        <a:ea typeface="Times New Roman" panose="02020603050405020304" pitchFamily="18" charset="0"/>
                      </a:endParaRPr>
                    </a:p>
                  </a:txBody>
                  <a:tcPr marL="37255" marR="37255" marT="0" marB="0"/>
                </a:tc>
                <a:extLst>
                  <a:ext uri="{0D108BD9-81ED-4DB2-BD59-A6C34878D82A}">
                    <a16:rowId xmlns:a16="http://schemas.microsoft.com/office/drawing/2014/main" val="652462633"/>
                  </a:ext>
                </a:extLst>
              </a:tr>
              <a:tr h="82788">
                <a:tc>
                  <a:txBody>
                    <a:bodyPr/>
                    <a:lstStyle/>
                    <a:p>
                      <a:pPr algn="l">
                        <a:spcAft>
                          <a:spcPts val="0"/>
                        </a:spcAft>
                      </a:pPr>
                      <a:r>
                        <a:rPr lang="en-AU" sz="500">
                          <a:effectLst/>
                        </a:rPr>
                        <a:t>Steak</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Bacon</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Pork</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Tulip</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Violets</a:t>
                      </a:r>
                      <a:endParaRPr lang="en-AU" sz="700">
                        <a:effectLst/>
                        <a:latin typeface="Times New Roman" panose="02020603050405020304" pitchFamily="18" charset="0"/>
                        <a:ea typeface="Times New Roman" panose="02020603050405020304" pitchFamily="18" charset="0"/>
                      </a:endParaRPr>
                    </a:p>
                  </a:txBody>
                  <a:tcPr marL="37255" marR="37255" marT="0" marB="0"/>
                </a:tc>
                <a:extLst>
                  <a:ext uri="{0D108BD9-81ED-4DB2-BD59-A6C34878D82A}">
                    <a16:rowId xmlns:a16="http://schemas.microsoft.com/office/drawing/2014/main" val="1601784074"/>
                  </a:ext>
                </a:extLst>
              </a:tr>
              <a:tr h="82788">
                <a:tc>
                  <a:txBody>
                    <a:bodyPr/>
                    <a:lstStyle/>
                    <a:p>
                      <a:pPr algn="l">
                        <a:spcAft>
                          <a:spcPts val="0"/>
                        </a:spcAft>
                      </a:pPr>
                      <a:r>
                        <a:rPr lang="en-AU" sz="500">
                          <a:effectLst/>
                        </a:rPr>
                        <a:t>Sun flower</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Daffodil</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Daisies</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Lemons</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Pickles</a:t>
                      </a:r>
                      <a:endParaRPr lang="en-AU" sz="700">
                        <a:effectLst/>
                        <a:latin typeface="Times New Roman" panose="02020603050405020304" pitchFamily="18" charset="0"/>
                        <a:ea typeface="Times New Roman" panose="02020603050405020304" pitchFamily="18" charset="0"/>
                      </a:endParaRPr>
                    </a:p>
                  </a:txBody>
                  <a:tcPr marL="37255" marR="37255" marT="0" marB="0"/>
                </a:tc>
                <a:extLst>
                  <a:ext uri="{0D108BD9-81ED-4DB2-BD59-A6C34878D82A}">
                    <a16:rowId xmlns:a16="http://schemas.microsoft.com/office/drawing/2014/main" val="4086503134"/>
                  </a:ext>
                </a:extLst>
              </a:tr>
              <a:tr h="82788">
                <a:tc>
                  <a:txBody>
                    <a:bodyPr/>
                    <a:lstStyle/>
                    <a:p>
                      <a:pPr algn="l">
                        <a:spcAft>
                          <a:spcPts val="0"/>
                        </a:spcAft>
                      </a:pPr>
                      <a:r>
                        <a:rPr lang="en-AU" sz="500">
                          <a:effectLst/>
                        </a:rPr>
                        <a:t>Sea cucumber</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Squid</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Sardine</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Beetroot</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Poi</a:t>
                      </a:r>
                      <a:endParaRPr lang="en-AU" sz="700">
                        <a:effectLst/>
                        <a:latin typeface="Times New Roman" panose="02020603050405020304" pitchFamily="18" charset="0"/>
                        <a:ea typeface="Times New Roman" panose="02020603050405020304" pitchFamily="18" charset="0"/>
                      </a:endParaRPr>
                    </a:p>
                  </a:txBody>
                  <a:tcPr marL="37255" marR="37255" marT="0" marB="0"/>
                </a:tc>
                <a:extLst>
                  <a:ext uri="{0D108BD9-81ED-4DB2-BD59-A6C34878D82A}">
                    <a16:rowId xmlns:a16="http://schemas.microsoft.com/office/drawing/2014/main" val="534189329"/>
                  </a:ext>
                </a:extLst>
              </a:tr>
              <a:tr h="82788">
                <a:tc>
                  <a:txBody>
                    <a:bodyPr/>
                    <a:lstStyle/>
                    <a:p>
                      <a:pPr algn="l">
                        <a:spcAft>
                          <a:spcPts val="0"/>
                        </a:spcAft>
                      </a:pPr>
                      <a:r>
                        <a:rPr lang="en-AU" sz="500">
                          <a:effectLst/>
                        </a:rPr>
                        <a:t>Beans</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Blueberries</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Raspberries</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Chinese apples</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Grapes</a:t>
                      </a:r>
                      <a:endParaRPr lang="en-AU" sz="700">
                        <a:effectLst/>
                        <a:latin typeface="Times New Roman" panose="02020603050405020304" pitchFamily="18" charset="0"/>
                        <a:ea typeface="Times New Roman" panose="02020603050405020304" pitchFamily="18" charset="0"/>
                      </a:endParaRPr>
                    </a:p>
                  </a:txBody>
                  <a:tcPr marL="37255" marR="37255" marT="0" marB="0"/>
                </a:tc>
                <a:extLst>
                  <a:ext uri="{0D108BD9-81ED-4DB2-BD59-A6C34878D82A}">
                    <a16:rowId xmlns:a16="http://schemas.microsoft.com/office/drawing/2014/main" val="109341092"/>
                  </a:ext>
                </a:extLst>
              </a:tr>
              <a:tr h="82788">
                <a:tc>
                  <a:txBody>
                    <a:bodyPr/>
                    <a:lstStyle/>
                    <a:p>
                      <a:pPr algn="l">
                        <a:spcAft>
                          <a:spcPts val="0"/>
                        </a:spcAft>
                      </a:pPr>
                      <a:r>
                        <a:rPr lang="en-AU" sz="500">
                          <a:effectLst/>
                        </a:rPr>
                        <a:t>Sour grass</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Rabbit</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Dolphin</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Strawberries</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Mint leaves</a:t>
                      </a:r>
                      <a:endParaRPr lang="en-AU" sz="700">
                        <a:effectLst/>
                        <a:latin typeface="Times New Roman" panose="02020603050405020304" pitchFamily="18" charset="0"/>
                        <a:ea typeface="Times New Roman" panose="02020603050405020304" pitchFamily="18" charset="0"/>
                      </a:endParaRPr>
                    </a:p>
                  </a:txBody>
                  <a:tcPr marL="37255" marR="37255" marT="0" marB="0"/>
                </a:tc>
                <a:extLst>
                  <a:ext uri="{0D108BD9-81ED-4DB2-BD59-A6C34878D82A}">
                    <a16:rowId xmlns:a16="http://schemas.microsoft.com/office/drawing/2014/main" val="266598990"/>
                  </a:ext>
                </a:extLst>
              </a:tr>
              <a:tr h="82788">
                <a:tc>
                  <a:txBody>
                    <a:bodyPr/>
                    <a:lstStyle/>
                    <a:p>
                      <a:pPr algn="l">
                        <a:spcAft>
                          <a:spcPts val="0"/>
                        </a:spcAft>
                      </a:pPr>
                      <a:r>
                        <a:rPr lang="en-AU" sz="500">
                          <a:effectLst/>
                        </a:rPr>
                        <a:t>Tea</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Ginger</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Coffee beans</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Hazelnut</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Peanuts</a:t>
                      </a:r>
                      <a:endParaRPr lang="en-AU" sz="700">
                        <a:effectLst/>
                        <a:latin typeface="Times New Roman" panose="02020603050405020304" pitchFamily="18" charset="0"/>
                        <a:ea typeface="Times New Roman" panose="02020603050405020304" pitchFamily="18" charset="0"/>
                      </a:endParaRPr>
                    </a:p>
                  </a:txBody>
                  <a:tcPr marL="37255" marR="37255" marT="0" marB="0"/>
                </a:tc>
                <a:extLst>
                  <a:ext uri="{0D108BD9-81ED-4DB2-BD59-A6C34878D82A}">
                    <a16:rowId xmlns:a16="http://schemas.microsoft.com/office/drawing/2014/main" val="1122299240"/>
                  </a:ext>
                </a:extLst>
              </a:tr>
              <a:tr h="82788">
                <a:tc>
                  <a:txBody>
                    <a:bodyPr/>
                    <a:lstStyle/>
                    <a:p>
                      <a:pPr algn="l">
                        <a:spcAft>
                          <a:spcPts val="0"/>
                        </a:spcAft>
                      </a:pPr>
                      <a:r>
                        <a:rPr lang="en-AU" sz="500">
                          <a:effectLst/>
                        </a:rPr>
                        <a:t>Cashews</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Rice</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Elephant</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Snake</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crocodile</a:t>
                      </a:r>
                      <a:endParaRPr lang="en-AU" sz="700">
                        <a:effectLst/>
                        <a:latin typeface="Times New Roman" panose="02020603050405020304" pitchFamily="18" charset="0"/>
                        <a:ea typeface="Times New Roman" panose="02020603050405020304" pitchFamily="18" charset="0"/>
                      </a:endParaRPr>
                    </a:p>
                  </a:txBody>
                  <a:tcPr marL="37255" marR="37255" marT="0" marB="0"/>
                </a:tc>
                <a:extLst>
                  <a:ext uri="{0D108BD9-81ED-4DB2-BD59-A6C34878D82A}">
                    <a16:rowId xmlns:a16="http://schemas.microsoft.com/office/drawing/2014/main" val="2956295806"/>
                  </a:ext>
                </a:extLst>
              </a:tr>
              <a:tr h="82788">
                <a:tc>
                  <a:txBody>
                    <a:bodyPr/>
                    <a:lstStyle/>
                    <a:p>
                      <a:pPr algn="l">
                        <a:spcAft>
                          <a:spcPts val="0"/>
                        </a:spcAft>
                      </a:pPr>
                      <a:r>
                        <a:rPr lang="en-AU" sz="500">
                          <a:effectLst/>
                        </a:rPr>
                        <a:t>Blackberries</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Stone</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Cucumber</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Frangipanis</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Honey</a:t>
                      </a:r>
                      <a:endParaRPr lang="en-AU" sz="700">
                        <a:effectLst/>
                        <a:latin typeface="Times New Roman" panose="02020603050405020304" pitchFamily="18" charset="0"/>
                        <a:ea typeface="Times New Roman" panose="02020603050405020304" pitchFamily="18" charset="0"/>
                      </a:endParaRPr>
                    </a:p>
                  </a:txBody>
                  <a:tcPr marL="37255" marR="37255" marT="0" marB="0"/>
                </a:tc>
                <a:extLst>
                  <a:ext uri="{0D108BD9-81ED-4DB2-BD59-A6C34878D82A}">
                    <a16:rowId xmlns:a16="http://schemas.microsoft.com/office/drawing/2014/main" val="2686868904"/>
                  </a:ext>
                </a:extLst>
              </a:tr>
              <a:tr h="82788">
                <a:tc>
                  <a:txBody>
                    <a:bodyPr/>
                    <a:lstStyle/>
                    <a:p>
                      <a:pPr algn="l">
                        <a:spcAft>
                          <a:spcPts val="0"/>
                        </a:spcAft>
                      </a:pPr>
                      <a:r>
                        <a:rPr lang="en-AU" sz="500">
                          <a:effectLst/>
                        </a:rPr>
                        <a:t>Honey ants</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Cotton</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Fur</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Cheetah</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Shark</a:t>
                      </a:r>
                      <a:endParaRPr lang="en-AU" sz="700">
                        <a:effectLst/>
                        <a:latin typeface="Times New Roman" panose="02020603050405020304" pitchFamily="18" charset="0"/>
                        <a:ea typeface="Times New Roman" panose="02020603050405020304" pitchFamily="18" charset="0"/>
                      </a:endParaRPr>
                    </a:p>
                  </a:txBody>
                  <a:tcPr marL="37255" marR="37255" marT="0" marB="0"/>
                </a:tc>
                <a:extLst>
                  <a:ext uri="{0D108BD9-81ED-4DB2-BD59-A6C34878D82A}">
                    <a16:rowId xmlns:a16="http://schemas.microsoft.com/office/drawing/2014/main" val="356604775"/>
                  </a:ext>
                </a:extLst>
              </a:tr>
              <a:tr h="82788">
                <a:tc>
                  <a:txBody>
                    <a:bodyPr/>
                    <a:lstStyle/>
                    <a:p>
                      <a:pPr algn="l">
                        <a:spcAft>
                          <a:spcPts val="0"/>
                        </a:spcAft>
                      </a:pPr>
                      <a:r>
                        <a:rPr lang="en-AU" sz="500">
                          <a:effectLst/>
                        </a:rPr>
                        <a:t>Salmon</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Lavender</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Cumin </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Trees</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Tuna</a:t>
                      </a:r>
                      <a:endParaRPr lang="en-AU" sz="700">
                        <a:effectLst/>
                        <a:latin typeface="Times New Roman" panose="02020603050405020304" pitchFamily="18" charset="0"/>
                        <a:ea typeface="Times New Roman" panose="02020603050405020304" pitchFamily="18" charset="0"/>
                      </a:endParaRPr>
                    </a:p>
                  </a:txBody>
                  <a:tcPr marL="37255" marR="37255" marT="0" marB="0"/>
                </a:tc>
                <a:extLst>
                  <a:ext uri="{0D108BD9-81ED-4DB2-BD59-A6C34878D82A}">
                    <a16:rowId xmlns:a16="http://schemas.microsoft.com/office/drawing/2014/main" val="202798766"/>
                  </a:ext>
                </a:extLst>
              </a:tr>
              <a:tr h="82788">
                <a:tc>
                  <a:txBody>
                    <a:bodyPr/>
                    <a:lstStyle/>
                    <a:p>
                      <a:pPr algn="l">
                        <a:spcAft>
                          <a:spcPts val="0"/>
                        </a:spcAft>
                      </a:pPr>
                      <a:r>
                        <a:rPr lang="en-AU" sz="500">
                          <a:effectLst/>
                        </a:rPr>
                        <a:t>Lettuce</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Cinnamon</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Trout</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Grains</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Goat </a:t>
                      </a:r>
                      <a:endParaRPr lang="en-AU" sz="700">
                        <a:effectLst/>
                        <a:latin typeface="Times New Roman" panose="02020603050405020304" pitchFamily="18" charset="0"/>
                        <a:ea typeface="Times New Roman" panose="02020603050405020304" pitchFamily="18" charset="0"/>
                      </a:endParaRPr>
                    </a:p>
                  </a:txBody>
                  <a:tcPr marL="37255" marR="37255" marT="0" marB="0"/>
                </a:tc>
                <a:extLst>
                  <a:ext uri="{0D108BD9-81ED-4DB2-BD59-A6C34878D82A}">
                    <a16:rowId xmlns:a16="http://schemas.microsoft.com/office/drawing/2014/main" val="3109686433"/>
                  </a:ext>
                </a:extLst>
              </a:tr>
              <a:tr h="0">
                <a:tc>
                  <a:txBody>
                    <a:bodyPr/>
                    <a:lstStyle/>
                    <a:p>
                      <a:pPr algn="l">
                        <a:spcAft>
                          <a:spcPts val="0"/>
                        </a:spcAft>
                      </a:pPr>
                      <a:r>
                        <a:rPr lang="en-AU" sz="500">
                          <a:effectLst/>
                        </a:rPr>
                        <a:t>Paprika </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Plum</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Nectarine</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Ham</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Octopus</a:t>
                      </a:r>
                      <a:endParaRPr lang="en-AU" sz="700">
                        <a:effectLst/>
                        <a:latin typeface="Times New Roman" panose="02020603050405020304" pitchFamily="18" charset="0"/>
                        <a:ea typeface="Times New Roman" panose="02020603050405020304" pitchFamily="18" charset="0"/>
                      </a:endParaRPr>
                    </a:p>
                  </a:txBody>
                  <a:tcPr marL="37255" marR="37255" marT="0" marB="0"/>
                </a:tc>
                <a:extLst>
                  <a:ext uri="{0D108BD9-81ED-4DB2-BD59-A6C34878D82A}">
                    <a16:rowId xmlns:a16="http://schemas.microsoft.com/office/drawing/2014/main" val="1095847783"/>
                  </a:ext>
                </a:extLst>
              </a:tr>
              <a:tr h="82788">
                <a:tc>
                  <a:txBody>
                    <a:bodyPr/>
                    <a:lstStyle/>
                    <a:p>
                      <a:pPr algn="l">
                        <a:spcAft>
                          <a:spcPts val="0"/>
                        </a:spcAft>
                      </a:pPr>
                      <a:r>
                        <a:rPr lang="en-AU" sz="500">
                          <a:effectLst/>
                        </a:rPr>
                        <a:t>Apple</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Pear</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Banana</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Peach</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Orange</a:t>
                      </a:r>
                      <a:endParaRPr lang="en-AU" sz="700">
                        <a:effectLst/>
                        <a:latin typeface="Times New Roman" panose="02020603050405020304" pitchFamily="18" charset="0"/>
                        <a:ea typeface="Times New Roman" panose="02020603050405020304" pitchFamily="18" charset="0"/>
                      </a:endParaRPr>
                    </a:p>
                  </a:txBody>
                  <a:tcPr marL="37255" marR="37255" marT="0" marB="0"/>
                </a:tc>
                <a:extLst>
                  <a:ext uri="{0D108BD9-81ED-4DB2-BD59-A6C34878D82A}">
                    <a16:rowId xmlns:a16="http://schemas.microsoft.com/office/drawing/2014/main" val="1647919641"/>
                  </a:ext>
                </a:extLst>
              </a:tr>
              <a:tr h="82788">
                <a:tc>
                  <a:txBody>
                    <a:bodyPr/>
                    <a:lstStyle/>
                    <a:p>
                      <a:pPr algn="l">
                        <a:spcAft>
                          <a:spcPts val="0"/>
                        </a:spcAft>
                      </a:pPr>
                      <a:r>
                        <a:rPr lang="en-AU" sz="500">
                          <a:effectLst/>
                        </a:rPr>
                        <a:t>Broccoli</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Mango</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Coconut</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Wheat</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Rosemary</a:t>
                      </a:r>
                      <a:endParaRPr lang="en-AU" sz="700">
                        <a:effectLst/>
                        <a:latin typeface="Times New Roman" panose="02020603050405020304" pitchFamily="18" charset="0"/>
                        <a:ea typeface="Times New Roman" panose="02020603050405020304" pitchFamily="18" charset="0"/>
                      </a:endParaRPr>
                    </a:p>
                  </a:txBody>
                  <a:tcPr marL="37255" marR="37255" marT="0" marB="0"/>
                </a:tc>
                <a:extLst>
                  <a:ext uri="{0D108BD9-81ED-4DB2-BD59-A6C34878D82A}">
                    <a16:rowId xmlns:a16="http://schemas.microsoft.com/office/drawing/2014/main" val="1582145265"/>
                  </a:ext>
                </a:extLst>
              </a:tr>
              <a:tr h="82788">
                <a:tc>
                  <a:txBody>
                    <a:bodyPr/>
                    <a:lstStyle/>
                    <a:p>
                      <a:pPr algn="l">
                        <a:spcAft>
                          <a:spcPts val="0"/>
                        </a:spcAft>
                      </a:pPr>
                      <a:r>
                        <a:rPr lang="en-AU" sz="500">
                          <a:effectLst/>
                        </a:rPr>
                        <a:t>Oil</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Gold</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Silver</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Radish</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Pumpkin</a:t>
                      </a:r>
                      <a:endParaRPr lang="en-AU" sz="700">
                        <a:effectLst/>
                        <a:latin typeface="Times New Roman" panose="02020603050405020304" pitchFamily="18" charset="0"/>
                        <a:ea typeface="Times New Roman" panose="02020603050405020304" pitchFamily="18" charset="0"/>
                      </a:endParaRPr>
                    </a:p>
                  </a:txBody>
                  <a:tcPr marL="37255" marR="37255" marT="0" marB="0"/>
                </a:tc>
                <a:extLst>
                  <a:ext uri="{0D108BD9-81ED-4DB2-BD59-A6C34878D82A}">
                    <a16:rowId xmlns:a16="http://schemas.microsoft.com/office/drawing/2014/main" val="3057415560"/>
                  </a:ext>
                </a:extLst>
              </a:tr>
              <a:tr h="82788">
                <a:tc>
                  <a:txBody>
                    <a:bodyPr/>
                    <a:lstStyle/>
                    <a:p>
                      <a:pPr algn="l">
                        <a:spcAft>
                          <a:spcPts val="0"/>
                        </a:spcAft>
                      </a:pPr>
                      <a:r>
                        <a:rPr lang="en-AU" sz="500">
                          <a:effectLst/>
                        </a:rPr>
                        <a:t>Corn</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Peas</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Baby beansd</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Baby corn</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Snow peas</a:t>
                      </a:r>
                      <a:endParaRPr lang="en-AU" sz="700">
                        <a:effectLst/>
                        <a:latin typeface="Times New Roman" panose="02020603050405020304" pitchFamily="18" charset="0"/>
                        <a:ea typeface="Times New Roman" panose="02020603050405020304" pitchFamily="18" charset="0"/>
                      </a:endParaRPr>
                    </a:p>
                  </a:txBody>
                  <a:tcPr marL="37255" marR="37255" marT="0" marB="0"/>
                </a:tc>
                <a:extLst>
                  <a:ext uri="{0D108BD9-81ED-4DB2-BD59-A6C34878D82A}">
                    <a16:rowId xmlns:a16="http://schemas.microsoft.com/office/drawing/2014/main" val="500025450"/>
                  </a:ext>
                </a:extLst>
              </a:tr>
              <a:tr h="82788">
                <a:tc>
                  <a:txBody>
                    <a:bodyPr/>
                    <a:lstStyle/>
                    <a:p>
                      <a:pPr algn="l">
                        <a:spcAft>
                          <a:spcPts val="0"/>
                        </a:spcAft>
                      </a:pPr>
                      <a:r>
                        <a:rPr lang="en-AU" sz="500">
                          <a:effectLst/>
                        </a:rPr>
                        <a:t>Iron</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Aluminium</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Diamonds</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Ruby</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sandfyre</a:t>
                      </a:r>
                      <a:endParaRPr lang="en-AU" sz="700">
                        <a:effectLst/>
                        <a:latin typeface="Times New Roman" panose="02020603050405020304" pitchFamily="18" charset="0"/>
                        <a:ea typeface="Times New Roman" panose="02020603050405020304" pitchFamily="18" charset="0"/>
                      </a:endParaRPr>
                    </a:p>
                  </a:txBody>
                  <a:tcPr marL="37255" marR="37255" marT="0" marB="0"/>
                </a:tc>
                <a:extLst>
                  <a:ext uri="{0D108BD9-81ED-4DB2-BD59-A6C34878D82A}">
                    <a16:rowId xmlns:a16="http://schemas.microsoft.com/office/drawing/2014/main" val="3516733278"/>
                  </a:ext>
                </a:extLst>
              </a:tr>
              <a:tr h="82788">
                <a:tc>
                  <a:txBody>
                    <a:bodyPr/>
                    <a:lstStyle/>
                    <a:p>
                      <a:pPr algn="l">
                        <a:spcAft>
                          <a:spcPts val="0"/>
                        </a:spcAft>
                      </a:pPr>
                      <a:r>
                        <a:rPr lang="en-AU" sz="500">
                          <a:effectLst/>
                        </a:rPr>
                        <a:t>Pearl</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Topaz</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Emerald</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Wood</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paepper</a:t>
                      </a:r>
                      <a:endParaRPr lang="en-AU" sz="700">
                        <a:effectLst/>
                        <a:latin typeface="Times New Roman" panose="02020603050405020304" pitchFamily="18" charset="0"/>
                        <a:ea typeface="Times New Roman" panose="02020603050405020304" pitchFamily="18" charset="0"/>
                      </a:endParaRPr>
                    </a:p>
                  </a:txBody>
                  <a:tcPr marL="37255" marR="37255" marT="0" marB="0"/>
                </a:tc>
                <a:extLst>
                  <a:ext uri="{0D108BD9-81ED-4DB2-BD59-A6C34878D82A}">
                    <a16:rowId xmlns:a16="http://schemas.microsoft.com/office/drawing/2014/main" val="2090557709"/>
                  </a:ext>
                </a:extLst>
              </a:tr>
              <a:tr h="82788">
                <a:tc>
                  <a:txBody>
                    <a:bodyPr/>
                    <a:lstStyle/>
                    <a:p>
                      <a:pPr algn="l">
                        <a:spcAft>
                          <a:spcPts val="0"/>
                        </a:spcAft>
                      </a:pPr>
                      <a:r>
                        <a:rPr lang="en-AU" sz="500">
                          <a:effectLst/>
                        </a:rPr>
                        <a:t>Water</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Potato</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Tomato</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Carrot</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Rose</a:t>
                      </a:r>
                      <a:endParaRPr lang="en-AU" sz="700">
                        <a:effectLst/>
                        <a:latin typeface="Times New Roman" panose="02020603050405020304" pitchFamily="18" charset="0"/>
                        <a:ea typeface="Times New Roman" panose="02020603050405020304" pitchFamily="18" charset="0"/>
                      </a:endParaRPr>
                    </a:p>
                  </a:txBody>
                  <a:tcPr marL="37255" marR="37255" marT="0" marB="0"/>
                </a:tc>
                <a:extLst>
                  <a:ext uri="{0D108BD9-81ED-4DB2-BD59-A6C34878D82A}">
                    <a16:rowId xmlns:a16="http://schemas.microsoft.com/office/drawing/2014/main" val="2284093198"/>
                  </a:ext>
                </a:extLst>
              </a:tr>
              <a:tr h="82788">
                <a:tc>
                  <a:txBody>
                    <a:bodyPr/>
                    <a:lstStyle/>
                    <a:p>
                      <a:pPr algn="l">
                        <a:spcAft>
                          <a:spcPts val="0"/>
                        </a:spcAft>
                      </a:pPr>
                      <a:r>
                        <a:rPr lang="en-AU" sz="500">
                          <a:effectLst/>
                        </a:rPr>
                        <a:t>Sugar cane</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Lemon grass</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Milk</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Eggs</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Crab</a:t>
                      </a:r>
                      <a:endParaRPr lang="en-AU" sz="700">
                        <a:effectLst/>
                        <a:latin typeface="Times New Roman" panose="02020603050405020304" pitchFamily="18" charset="0"/>
                        <a:ea typeface="Times New Roman" panose="02020603050405020304" pitchFamily="18" charset="0"/>
                      </a:endParaRPr>
                    </a:p>
                  </a:txBody>
                  <a:tcPr marL="37255" marR="37255" marT="0" marB="0"/>
                </a:tc>
                <a:extLst>
                  <a:ext uri="{0D108BD9-81ED-4DB2-BD59-A6C34878D82A}">
                    <a16:rowId xmlns:a16="http://schemas.microsoft.com/office/drawing/2014/main" val="374184219"/>
                  </a:ext>
                </a:extLst>
              </a:tr>
              <a:tr h="82788">
                <a:tc>
                  <a:txBody>
                    <a:bodyPr/>
                    <a:lstStyle/>
                    <a:p>
                      <a:pPr algn="l">
                        <a:spcAft>
                          <a:spcPts val="0"/>
                        </a:spcAft>
                      </a:pPr>
                      <a:r>
                        <a:rPr lang="en-AU" sz="500">
                          <a:effectLst/>
                        </a:rPr>
                        <a:t>Steak</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Bacon</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Pork</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Tulip</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Violets</a:t>
                      </a:r>
                      <a:endParaRPr lang="en-AU" sz="700">
                        <a:effectLst/>
                        <a:latin typeface="Times New Roman" panose="02020603050405020304" pitchFamily="18" charset="0"/>
                        <a:ea typeface="Times New Roman" panose="02020603050405020304" pitchFamily="18" charset="0"/>
                      </a:endParaRPr>
                    </a:p>
                  </a:txBody>
                  <a:tcPr marL="37255" marR="37255" marT="0" marB="0"/>
                </a:tc>
                <a:extLst>
                  <a:ext uri="{0D108BD9-81ED-4DB2-BD59-A6C34878D82A}">
                    <a16:rowId xmlns:a16="http://schemas.microsoft.com/office/drawing/2014/main" val="1536581345"/>
                  </a:ext>
                </a:extLst>
              </a:tr>
              <a:tr h="82788">
                <a:tc>
                  <a:txBody>
                    <a:bodyPr/>
                    <a:lstStyle/>
                    <a:p>
                      <a:pPr algn="l">
                        <a:spcAft>
                          <a:spcPts val="0"/>
                        </a:spcAft>
                      </a:pPr>
                      <a:r>
                        <a:rPr lang="en-AU" sz="500">
                          <a:effectLst/>
                        </a:rPr>
                        <a:t>Sun flower</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Daffodil</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Daisies</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Lemons</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Pickles</a:t>
                      </a:r>
                      <a:endParaRPr lang="en-AU" sz="700">
                        <a:effectLst/>
                        <a:latin typeface="Times New Roman" panose="02020603050405020304" pitchFamily="18" charset="0"/>
                        <a:ea typeface="Times New Roman" panose="02020603050405020304" pitchFamily="18" charset="0"/>
                      </a:endParaRPr>
                    </a:p>
                  </a:txBody>
                  <a:tcPr marL="37255" marR="37255" marT="0" marB="0"/>
                </a:tc>
                <a:extLst>
                  <a:ext uri="{0D108BD9-81ED-4DB2-BD59-A6C34878D82A}">
                    <a16:rowId xmlns:a16="http://schemas.microsoft.com/office/drawing/2014/main" val="3781662697"/>
                  </a:ext>
                </a:extLst>
              </a:tr>
              <a:tr h="82788">
                <a:tc>
                  <a:txBody>
                    <a:bodyPr/>
                    <a:lstStyle/>
                    <a:p>
                      <a:pPr algn="l">
                        <a:spcAft>
                          <a:spcPts val="0"/>
                        </a:spcAft>
                      </a:pPr>
                      <a:r>
                        <a:rPr lang="en-AU" sz="500">
                          <a:effectLst/>
                        </a:rPr>
                        <a:t>Sea cucumber</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Squid</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Sardine</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Beetroot</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Poi</a:t>
                      </a:r>
                      <a:endParaRPr lang="en-AU" sz="700">
                        <a:effectLst/>
                        <a:latin typeface="Times New Roman" panose="02020603050405020304" pitchFamily="18" charset="0"/>
                        <a:ea typeface="Times New Roman" panose="02020603050405020304" pitchFamily="18" charset="0"/>
                      </a:endParaRPr>
                    </a:p>
                  </a:txBody>
                  <a:tcPr marL="37255" marR="37255" marT="0" marB="0"/>
                </a:tc>
                <a:extLst>
                  <a:ext uri="{0D108BD9-81ED-4DB2-BD59-A6C34878D82A}">
                    <a16:rowId xmlns:a16="http://schemas.microsoft.com/office/drawing/2014/main" val="1069820943"/>
                  </a:ext>
                </a:extLst>
              </a:tr>
              <a:tr h="82788">
                <a:tc>
                  <a:txBody>
                    <a:bodyPr/>
                    <a:lstStyle/>
                    <a:p>
                      <a:pPr algn="l">
                        <a:spcAft>
                          <a:spcPts val="0"/>
                        </a:spcAft>
                      </a:pPr>
                      <a:r>
                        <a:rPr lang="en-AU" sz="500">
                          <a:effectLst/>
                        </a:rPr>
                        <a:t>Beans</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Blueberries</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Raspberries</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Chinese apples</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Grapes</a:t>
                      </a:r>
                      <a:endParaRPr lang="en-AU" sz="700">
                        <a:effectLst/>
                        <a:latin typeface="Times New Roman" panose="02020603050405020304" pitchFamily="18" charset="0"/>
                        <a:ea typeface="Times New Roman" panose="02020603050405020304" pitchFamily="18" charset="0"/>
                      </a:endParaRPr>
                    </a:p>
                  </a:txBody>
                  <a:tcPr marL="37255" marR="37255" marT="0" marB="0"/>
                </a:tc>
                <a:extLst>
                  <a:ext uri="{0D108BD9-81ED-4DB2-BD59-A6C34878D82A}">
                    <a16:rowId xmlns:a16="http://schemas.microsoft.com/office/drawing/2014/main" val="841392804"/>
                  </a:ext>
                </a:extLst>
              </a:tr>
              <a:tr h="82788">
                <a:tc>
                  <a:txBody>
                    <a:bodyPr/>
                    <a:lstStyle/>
                    <a:p>
                      <a:pPr algn="l">
                        <a:spcAft>
                          <a:spcPts val="0"/>
                        </a:spcAft>
                      </a:pPr>
                      <a:r>
                        <a:rPr lang="en-AU" sz="500">
                          <a:effectLst/>
                        </a:rPr>
                        <a:t>Sour grass</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Rabbit</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Dolphin</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Strawberries</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Mint leaves</a:t>
                      </a:r>
                      <a:endParaRPr lang="en-AU" sz="700">
                        <a:effectLst/>
                        <a:latin typeface="Times New Roman" panose="02020603050405020304" pitchFamily="18" charset="0"/>
                        <a:ea typeface="Times New Roman" panose="02020603050405020304" pitchFamily="18" charset="0"/>
                      </a:endParaRPr>
                    </a:p>
                  </a:txBody>
                  <a:tcPr marL="37255" marR="37255" marT="0" marB="0"/>
                </a:tc>
                <a:extLst>
                  <a:ext uri="{0D108BD9-81ED-4DB2-BD59-A6C34878D82A}">
                    <a16:rowId xmlns:a16="http://schemas.microsoft.com/office/drawing/2014/main" val="3161874257"/>
                  </a:ext>
                </a:extLst>
              </a:tr>
              <a:tr h="82788">
                <a:tc>
                  <a:txBody>
                    <a:bodyPr/>
                    <a:lstStyle/>
                    <a:p>
                      <a:pPr algn="l">
                        <a:spcAft>
                          <a:spcPts val="0"/>
                        </a:spcAft>
                      </a:pPr>
                      <a:r>
                        <a:rPr lang="en-AU" sz="500">
                          <a:effectLst/>
                        </a:rPr>
                        <a:t>Tea</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Ginger</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Coffee beans</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Hazelnut</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Peanuts</a:t>
                      </a:r>
                      <a:endParaRPr lang="en-AU" sz="700">
                        <a:effectLst/>
                        <a:latin typeface="Times New Roman" panose="02020603050405020304" pitchFamily="18" charset="0"/>
                        <a:ea typeface="Times New Roman" panose="02020603050405020304" pitchFamily="18" charset="0"/>
                      </a:endParaRPr>
                    </a:p>
                  </a:txBody>
                  <a:tcPr marL="37255" marR="37255" marT="0" marB="0"/>
                </a:tc>
                <a:extLst>
                  <a:ext uri="{0D108BD9-81ED-4DB2-BD59-A6C34878D82A}">
                    <a16:rowId xmlns:a16="http://schemas.microsoft.com/office/drawing/2014/main" val="223069761"/>
                  </a:ext>
                </a:extLst>
              </a:tr>
              <a:tr h="82788">
                <a:tc>
                  <a:txBody>
                    <a:bodyPr/>
                    <a:lstStyle/>
                    <a:p>
                      <a:pPr algn="l">
                        <a:spcAft>
                          <a:spcPts val="0"/>
                        </a:spcAft>
                      </a:pPr>
                      <a:r>
                        <a:rPr lang="en-AU" sz="500">
                          <a:effectLst/>
                        </a:rPr>
                        <a:t>Cashews</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Rice</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Elephant</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Snake</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Alligator</a:t>
                      </a:r>
                      <a:endParaRPr lang="en-AU" sz="700">
                        <a:effectLst/>
                        <a:latin typeface="Times New Roman" panose="02020603050405020304" pitchFamily="18" charset="0"/>
                        <a:ea typeface="Times New Roman" panose="02020603050405020304" pitchFamily="18" charset="0"/>
                      </a:endParaRPr>
                    </a:p>
                  </a:txBody>
                  <a:tcPr marL="37255" marR="37255" marT="0" marB="0"/>
                </a:tc>
                <a:extLst>
                  <a:ext uri="{0D108BD9-81ED-4DB2-BD59-A6C34878D82A}">
                    <a16:rowId xmlns:a16="http://schemas.microsoft.com/office/drawing/2014/main" val="1400700349"/>
                  </a:ext>
                </a:extLst>
              </a:tr>
              <a:tr h="82788">
                <a:tc>
                  <a:txBody>
                    <a:bodyPr/>
                    <a:lstStyle/>
                    <a:p>
                      <a:pPr algn="l">
                        <a:spcAft>
                          <a:spcPts val="0"/>
                        </a:spcAft>
                      </a:pPr>
                      <a:r>
                        <a:rPr lang="en-AU" sz="500">
                          <a:effectLst/>
                        </a:rPr>
                        <a:t>Blackberries</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Stone</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Cucumber</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Frangipanis</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Honey</a:t>
                      </a:r>
                      <a:endParaRPr lang="en-AU" sz="700">
                        <a:effectLst/>
                        <a:latin typeface="Times New Roman" panose="02020603050405020304" pitchFamily="18" charset="0"/>
                        <a:ea typeface="Times New Roman" panose="02020603050405020304" pitchFamily="18" charset="0"/>
                      </a:endParaRPr>
                    </a:p>
                  </a:txBody>
                  <a:tcPr marL="37255" marR="37255" marT="0" marB="0"/>
                </a:tc>
                <a:extLst>
                  <a:ext uri="{0D108BD9-81ED-4DB2-BD59-A6C34878D82A}">
                    <a16:rowId xmlns:a16="http://schemas.microsoft.com/office/drawing/2014/main" val="2577334949"/>
                  </a:ext>
                </a:extLst>
              </a:tr>
              <a:tr h="82788">
                <a:tc>
                  <a:txBody>
                    <a:bodyPr/>
                    <a:lstStyle/>
                    <a:p>
                      <a:pPr algn="l">
                        <a:spcAft>
                          <a:spcPts val="0"/>
                        </a:spcAft>
                      </a:pPr>
                      <a:r>
                        <a:rPr lang="en-AU" sz="500">
                          <a:effectLst/>
                        </a:rPr>
                        <a:t>Honey ants</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Cotton</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Fur</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Cheetah</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Shark</a:t>
                      </a:r>
                      <a:endParaRPr lang="en-AU" sz="700">
                        <a:effectLst/>
                        <a:latin typeface="Times New Roman" panose="02020603050405020304" pitchFamily="18" charset="0"/>
                        <a:ea typeface="Times New Roman" panose="02020603050405020304" pitchFamily="18" charset="0"/>
                      </a:endParaRPr>
                    </a:p>
                  </a:txBody>
                  <a:tcPr marL="37255" marR="37255" marT="0" marB="0"/>
                </a:tc>
                <a:extLst>
                  <a:ext uri="{0D108BD9-81ED-4DB2-BD59-A6C34878D82A}">
                    <a16:rowId xmlns:a16="http://schemas.microsoft.com/office/drawing/2014/main" val="3517661528"/>
                  </a:ext>
                </a:extLst>
              </a:tr>
              <a:tr h="82788">
                <a:tc>
                  <a:txBody>
                    <a:bodyPr/>
                    <a:lstStyle/>
                    <a:p>
                      <a:pPr algn="l">
                        <a:spcAft>
                          <a:spcPts val="0"/>
                        </a:spcAft>
                      </a:pPr>
                      <a:r>
                        <a:rPr lang="en-AU" sz="500">
                          <a:effectLst/>
                        </a:rPr>
                        <a:t>Salmon</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Lavender</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Cumin </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Trees</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Tuna</a:t>
                      </a:r>
                      <a:endParaRPr lang="en-AU" sz="700">
                        <a:effectLst/>
                        <a:latin typeface="Times New Roman" panose="02020603050405020304" pitchFamily="18" charset="0"/>
                        <a:ea typeface="Times New Roman" panose="02020603050405020304" pitchFamily="18" charset="0"/>
                      </a:endParaRPr>
                    </a:p>
                  </a:txBody>
                  <a:tcPr marL="37255" marR="37255" marT="0" marB="0"/>
                </a:tc>
                <a:extLst>
                  <a:ext uri="{0D108BD9-81ED-4DB2-BD59-A6C34878D82A}">
                    <a16:rowId xmlns:a16="http://schemas.microsoft.com/office/drawing/2014/main" val="2868825066"/>
                  </a:ext>
                </a:extLst>
              </a:tr>
              <a:tr h="82788">
                <a:tc>
                  <a:txBody>
                    <a:bodyPr/>
                    <a:lstStyle/>
                    <a:p>
                      <a:pPr algn="l">
                        <a:spcAft>
                          <a:spcPts val="0"/>
                        </a:spcAft>
                      </a:pPr>
                      <a:r>
                        <a:rPr lang="en-AU" sz="500">
                          <a:effectLst/>
                        </a:rPr>
                        <a:t>Lettuce</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Cinnamon</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Trout</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Grains</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Goat </a:t>
                      </a:r>
                      <a:endParaRPr lang="en-AU" sz="700">
                        <a:effectLst/>
                        <a:latin typeface="Times New Roman" panose="02020603050405020304" pitchFamily="18" charset="0"/>
                        <a:ea typeface="Times New Roman" panose="02020603050405020304" pitchFamily="18" charset="0"/>
                      </a:endParaRPr>
                    </a:p>
                  </a:txBody>
                  <a:tcPr marL="37255" marR="37255" marT="0" marB="0"/>
                </a:tc>
                <a:extLst>
                  <a:ext uri="{0D108BD9-81ED-4DB2-BD59-A6C34878D82A}">
                    <a16:rowId xmlns:a16="http://schemas.microsoft.com/office/drawing/2014/main" val="4118805268"/>
                  </a:ext>
                </a:extLst>
              </a:tr>
              <a:tr h="82788">
                <a:tc>
                  <a:txBody>
                    <a:bodyPr/>
                    <a:lstStyle/>
                    <a:p>
                      <a:pPr algn="l">
                        <a:spcAft>
                          <a:spcPts val="0"/>
                        </a:spcAft>
                      </a:pPr>
                      <a:r>
                        <a:rPr lang="en-AU" sz="500">
                          <a:effectLst/>
                        </a:rPr>
                        <a:t>Paprika </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Plum</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Nectarine</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a:effectLst/>
                        </a:rPr>
                        <a:t>Ham</a:t>
                      </a:r>
                      <a:endParaRPr lang="en-AU" sz="700">
                        <a:effectLst/>
                        <a:latin typeface="Times New Roman" panose="02020603050405020304" pitchFamily="18" charset="0"/>
                        <a:ea typeface="Times New Roman" panose="02020603050405020304" pitchFamily="18" charset="0"/>
                      </a:endParaRPr>
                    </a:p>
                  </a:txBody>
                  <a:tcPr marL="37255" marR="37255" marT="0" marB="0"/>
                </a:tc>
                <a:tc>
                  <a:txBody>
                    <a:bodyPr/>
                    <a:lstStyle/>
                    <a:p>
                      <a:pPr algn="l">
                        <a:spcAft>
                          <a:spcPts val="0"/>
                        </a:spcAft>
                      </a:pPr>
                      <a:r>
                        <a:rPr lang="en-AU" sz="500" dirty="0">
                          <a:effectLst/>
                        </a:rPr>
                        <a:t>Octopus</a:t>
                      </a:r>
                      <a:endParaRPr lang="en-AU" sz="700" dirty="0">
                        <a:effectLst/>
                        <a:latin typeface="Times New Roman" panose="02020603050405020304" pitchFamily="18" charset="0"/>
                        <a:ea typeface="Times New Roman" panose="02020603050405020304" pitchFamily="18" charset="0"/>
                      </a:endParaRPr>
                    </a:p>
                  </a:txBody>
                  <a:tcPr marL="37255" marR="37255" marT="0" marB="0"/>
                </a:tc>
                <a:extLst>
                  <a:ext uri="{0D108BD9-81ED-4DB2-BD59-A6C34878D82A}">
                    <a16:rowId xmlns:a16="http://schemas.microsoft.com/office/drawing/2014/main" val="1145280760"/>
                  </a:ext>
                </a:extLst>
              </a:tr>
            </a:tbl>
          </a:graphicData>
        </a:graphic>
      </p:graphicFrame>
      <p:pic>
        <p:nvPicPr>
          <p:cNvPr id="2050" name="Picture 2" descr="MC900433919[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56259" y="3987106"/>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1" descr="MP900405246[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6872" y="2716894"/>
            <a:ext cx="2400300" cy="17145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4610780" y="65949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500" b="0" i="0" u="sng" strike="noStrike" cap="none" normalizeH="0" baseline="0" smtClean="0">
                <a:ln>
                  <a:noFill/>
                </a:ln>
                <a:solidFill>
                  <a:schemeClr val="tx1"/>
                </a:solidFill>
                <a:effectLst/>
                <a:latin typeface="Comic Sans MS" panose="030F0702030302020204" pitchFamily="66" charset="0"/>
                <a:ea typeface="Times New Roman" panose="02020603050405020304" pitchFamily="18" charset="0"/>
              </a:rPr>
              <a:t>100 Primary Products</a:t>
            </a:r>
            <a:endParaRPr kumimoji="0" lang="en-AU" altLang="en-US"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1800" b="0" i="0" u="none" strike="noStrike" cap="none" normalizeH="0" baseline="0" smtClean="0">
              <a:ln>
                <a:noFill/>
              </a:ln>
              <a:solidFill>
                <a:schemeClr val="tx1"/>
              </a:solidFill>
              <a:effectLst/>
              <a:latin typeface="Arial" panose="020B0604020202020204" pitchFamily="34" charset="0"/>
            </a:endParaRPr>
          </a:p>
        </p:txBody>
      </p:sp>
      <p:sp>
        <p:nvSpPr>
          <p:cNvPr id="4" name="Rectangle 4"/>
          <p:cNvSpPr>
            <a:spLocks noChangeArrowheads="1"/>
          </p:cNvSpPr>
          <p:nvPr/>
        </p:nvSpPr>
        <p:spPr bwMode="auto">
          <a:xfrm>
            <a:off x="4610780" y="283119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5" name="Rectangle 5"/>
          <p:cNvSpPr>
            <a:spLocks noChangeArrowheads="1"/>
          </p:cNvSpPr>
          <p:nvPr/>
        </p:nvSpPr>
        <p:spPr bwMode="auto">
          <a:xfrm>
            <a:off x="4610780" y="454569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Tree>
    <p:extLst>
      <p:ext uri="{BB962C8B-B14F-4D97-AF65-F5344CB8AC3E}">
        <p14:creationId xmlns:p14="http://schemas.microsoft.com/office/powerpoint/2010/main" val="20194195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descr="D417D4B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 y="3647662"/>
            <a:ext cx="28448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3073" name="Picture 2" descr="D2F7ACD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8668" y="2661699"/>
            <a:ext cx="2628900" cy="17399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p:cNvSpPr>
            <a:spLocks noChangeArrowheads="1"/>
          </p:cNvSpPr>
          <p:nvPr/>
        </p:nvSpPr>
        <p:spPr bwMode="auto">
          <a:xfrm>
            <a:off x="1045596" y="483218"/>
            <a:ext cx="9894073" cy="87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Primary Product Meaning</a:t>
            </a:r>
            <a:endParaRPr kumimoji="0" lang="en-AU"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primary product is something that is in its raw and natural state. It can be grown, harvested dug out of the ground, farmed. Like, fruit, vegetables, flowers, herbs, minerals, wool, cotton, seafood and meats.</a:t>
            </a:r>
            <a:endParaRPr kumimoji="0" lang="en-AU"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 name="Rectangle 4"/>
          <p:cNvSpPr>
            <a:spLocks noChangeArrowheads="1"/>
          </p:cNvSpPr>
          <p:nvPr/>
        </p:nvSpPr>
        <p:spPr bwMode="auto">
          <a:xfrm rot="10800000" flipV="1">
            <a:off x="1208598" y="1962374"/>
            <a:ext cx="712436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Value Adding Meaning</a:t>
            </a:r>
            <a:endParaRPr kumimoji="0" lang="en-AU"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Doing something or change the primary product to make more money. Raw Cotton to cotton fabric</a:t>
            </a:r>
            <a:endParaRPr kumimoji="0" lang="en-AU"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 name="Rectangle 5"/>
          <p:cNvSpPr>
            <a:spLocks noChangeArrowheads="1"/>
          </p:cNvSpPr>
          <p:nvPr/>
        </p:nvSpPr>
        <p:spPr bwMode="auto">
          <a:xfrm>
            <a:off x="-103367" y="489458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Tree>
    <p:extLst>
      <p:ext uri="{BB962C8B-B14F-4D97-AF65-F5344CB8AC3E}">
        <p14:creationId xmlns:p14="http://schemas.microsoft.com/office/powerpoint/2010/main" val="28056597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76223" y="1009816"/>
            <a:ext cx="834844" cy="369332"/>
          </a:xfrm>
          <a:prstGeom prst="rect">
            <a:avLst/>
          </a:prstGeom>
          <a:noFill/>
        </p:spPr>
        <p:txBody>
          <a:bodyPr wrap="none" rtlCol="0">
            <a:spAutoFit/>
          </a:bodyPr>
          <a:lstStyle/>
          <a:p>
            <a:r>
              <a:rPr lang="en-US" dirty="0" smtClean="0"/>
              <a:t>Survey</a:t>
            </a:r>
            <a:endParaRPr lang="en-AU" dirty="0"/>
          </a:p>
        </p:txBody>
      </p:sp>
    </p:spTree>
    <p:extLst>
      <p:ext uri="{BB962C8B-B14F-4D97-AF65-F5344CB8AC3E}">
        <p14:creationId xmlns:p14="http://schemas.microsoft.com/office/powerpoint/2010/main" val="22863732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94541" y="3244334"/>
            <a:ext cx="4802918" cy="369332"/>
          </a:xfrm>
          <a:prstGeom prst="rect">
            <a:avLst/>
          </a:prstGeom>
        </p:spPr>
        <p:txBody>
          <a:bodyPr wrap="none">
            <a:spAutoFit/>
          </a:bodyPr>
          <a:lstStyle/>
          <a:p>
            <a:r>
              <a:rPr lang="en-AU" dirty="0"/>
              <a:t>https://www.youtube.com/watch?v=T4IDl0ywnIs</a:t>
            </a:r>
          </a:p>
        </p:txBody>
      </p:sp>
      <p:pic>
        <p:nvPicPr>
          <p:cNvPr id="3" name="T4IDl0ywnIs"/>
          <p:cNvPicPr>
            <a:picLocks noRot="1" noChangeAspect="1"/>
          </p:cNvPicPr>
          <p:nvPr>
            <a:videoFile r:link="rId1"/>
          </p:nvPr>
        </p:nvPicPr>
        <p:blipFill>
          <a:blip r:embed="rId3"/>
          <a:stretch>
            <a:fillRect/>
          </a:stretch>
        </p:blipFill>
        <p:spPr>
          <a:xfrm>
            <a:off x="4762831" y="830415"/>
            <a:ext cx="3048000" cy="1714500"/>
          </a:xfrm>
          <a:prstGeom prst="rect">
            <a:avLst/>
          </a:prstGeom>
        </p:spPr>
      </p:pic>
    </p:spTree>
    <p:extLst>
      <p:ext uri="{BB962C8B-B14F-4D97-AF65-F5344CB8AC3E}">
        <p14:creationId xmlns:p14="http://schemas.microsoft.com/office/powerpoint/2010/main" val="21218737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63609" y="-241235"/>
            <a:ext cx="11084119" cy="5555367"/>
          </a:xfrm>
          <a:prstGeom prst="rect">
            <a:avLst/>
          </a:prstGeom>
        </p:spPr>
        <p:txBody>
          <a:bodyPr wrap="square">
            <a:spAutoFit/>
          </a:bodyPr>
          <a:lstStyle/>
          <a:p>
            <a:pPr>
              <a:spcAft>
                <a:spcPts val="0"/>
              </a:spcAft>
            </a:pPr>
            <a:r>
              <a:rPr lang="en-AU" sz="4400" dirty="0">
                <a:latin typeface="Comic Sans MS" panose="030F0702030302020204" pitchFamily="66" charset="0"/>
                <a:ea typeface="Times New Roman" panose="02020603050405020304" pitchFamily="18" charset="0"/>
              </a:rPr>
              <a:t>I will be value adding </a:t>
            </a:r>
            <a:r>
              <a:rPr lang="en-AU" sz="4400" dirty="0">
                <a:solidFill>
                  <a:srgbClr val="FF0000"/>
                </a:solidFill>
                <a:latin typeface="Comic Sans MS" panose="030F0702030302020204" pitchFamily="66" charset="0"/>
                <a:ea typeface="Times New Roman" panose="02020603050405020304" pitchFamily="18" charset="0"/>
              </a:rPr>
              <a:t>STRAWBERRIES</a:t>
            </a:r>
            <a:endParaRPr lang="en-AU" sz="3200" dirty="0">
              <a:latin typeface="Times New Roman" panose="02020603050405020304" pitchFamily="18" charset="0"/>
              <a:ea typeface="Times New Roman" panose="02020603050405020304" pitchFamily="18" charset="0"/>
            </a:endParaRPr>
          </a:p>
          <a:p>
            <a:pPr>
              <a:spcAft>
                <a:spcPts val="0"/>
              </a:spcAft>
            </a:pPr>
            <a:r>
              <a:rPr lang="en-AU" sz="4400" dirty="0">
                <a:latin typeface="Comic Sans MS" panose="030F0702030302020204" pitchFamily="66" charset="0"/>
                <a:ea typeface="Times New Roman" panose="02020603050405020304" pitchFamily="18" charset="0"/>
              </a:rPr>
              <a:t> </a:t>
            </a:r>
            <a:endParaRPr lang="en-AU" sz="3200" dirty="0">
              <a:latin typeface="Times New Roman" panose="02020603050405020304" pitchFamily="18" charset="0"/>
              <a:ea typeface="Times New Roman" panose="02020603050405020304" pitchFamily="18" charset="0"/>
            </a:endParaRPr>
          </a:p>
          <a:p>
            <a:pPr>
              <a:spcAft>
                <a:spcPts val="0"/>
              </a:spcAft>
            </a:pPr>
            <a:r>
              <a:rPr lang="en-AU" dirty="0">
                <a:solidFill>
                  <a:srgbClr val="333333"/>
                </a:solidFill>
                <a:latin typeface="Comic Sans MS" panose="030F0702030302020204" pitchFamily="66" charset="0"/>
                <a:ea typeface="Times New Roman" panose="02020603050405020304" pitchFamily="18" charset="0"/>
              </a:rPr>
              <a:t>Save as primary product What will you do 2012, border it.</a:t>
            </a:r>
            <a:endParaRPr lang="en-AU" sz="3200" dirty="0">
              <a:latin typeface="Times New Roman" panose="02020603050405020304" pitchFamily="18" charset="0"/>
              <a:ea typeface="Times New Roman" panose="02020603050405020304" pitchFamily="18" charset="0"/>
            </a:endParaRPr>
          </a:p>
          <a:p>
            <a:pPr>
              <a:spcAft>
                <a:spcPts val="0"/>
              </a:spcAft>
            </a:pPr>
            <a:r>
              <a:rPr lang="en-AU" b="1" dirty="0">
                <a:solidFill>
                  <a:srgbClr val="333333"/>
                </a:solidFill>
                <a:latin typeface="Comic Sans MS" panose="030F0702030302020204" pitchFamily="66" charset="0"/>
                <a:ea typeface="Times New Roman" panose="02020603050405020304" pitchFamily="18" charset="0"/>
              </a:rPr>
              <a:t>Aim:</a:t>
            </a:r>
            <a:endParaRPr lang="en-AU" sz="3200" dirty="0">
              <a:latin typeface="Times New Roman" panose="02020603050405020304" pitchFamily="18" charset="0"/>
              <a:ea typeface="Times New Roman" panose="02020603050405020304" pitchFamily="18" charset="0"/>
            </a:endParaRPr>
          </a:p>
          <a:p>
            <a:pPr>
              <a:spcAft>
                <a:spcPts val="0"/>
              </a:spcAft>
            </a:pPr>
            <a:r>
              <a:rPr lang="en-AU" dirty="0">
                <a:solidFill>
                  <a:srgbClr val="333333"/>
                </a:solidFill>
                <a:latin typeface="Comic Sans MS" panose="030F0702030302020204" pitchFamily="66" charset="0"/>
                <a:ea typeface="Times New Roman" panose="02020603050405020304" pitchFamily="18" charset="0"/>
              </a:rPr>
              <a:t>Chocolate covered strawberries make an easy and elegant candy dessert. You can substitute white or milk chocolate for semi-sweet, or experiment with double-dipping the strawberries in different chocolates to vary the </a:t>
            </a:r>
            <a:r>
              <a:rPr lang="en-AU" dirty="0" err="1">
                <a:solidFill>
                  <a:srgbClr val="333333"/>
                </a:solidFill>
                <a:latin typeface="Comic Sans MS" panose="030F0702030302020204" pitchFamily="66" charset="0"/>
                <a:ea typeface="Times New Roman" panose="02020603050405020304" pitchFamily="18" charset="0"/>
              </a:rPr>
              <a:t>flavor</a:t>
            </a:r>
            <a:r>
              <a:rPr lang="en-AU" dirty="0">
                <a:solidFill>
                  <a:srgbClr val="333333"/>
                </a:solidFill>
                <a:latin typeface="Comic Sans MS" panose="030F0702030302020204" pitchFamily="66" charset="0"/>
                <a:ea typeface="Times New Roman" panose="02020603050405020304" pitchFamily="18" charset="0"/>
              </a:rPr>
              <a:t> and appearance. </a:t>
            </a:r>
            <a:endParaRPr lang="en-AU" sz="3200" dirty="0">
              <a:latin typeface="Times New Roman" panose="02020603050405020304" pitchFamily="18" charset="0"/>
              <a:ea typeface="Times New Roman" panose="02020603050405020304" pitchFamily="18" charset="0"/>
            </a:endParaRPr>
          </a:p>
          <a:p>
            <a:pPr>
              <a:spcBef>
                <a:spcPts val="1800"/>
              </a:spcBef>
              <a:spcAft>
                <a:spcPts val="1800"/>
              </a:spcAft>
            </a:pPr>
            <a:r>
              <a:rPr lang="en-AU" u="sng" dirty="0">
                <a:solidFill>
                  <a:srgbClr val="333333"/>
                </a:solidFill>
                <a:latin typeface="Comic Sans MS" panose="030F0702030302020204" pitchFamily="66" charset="0"/>
                <a:ea typeface="Times New Roman" panose="02020603050405020304" pitchFamily="18" charset="0"/>
                <a:hlinkClick r:id="rId2"/>
              </a:rPr>
              <a:t>Be sure to check</a:t>
            </a:r>
            <a:r>
              <a:rPr lang="en-AU" dirty="0">
                <a:solidFill>
                  <a:srgbClr val="333333"/>
                </a:solidFill>
                <a:latin typeface="Comic Sans MS" panose="030F0702030302020204" pitchFamily="66" charset="0"/>
                <a:ea typeface="Times New Roman" panose="02020603050405020304" pitchFamily="18" charset="0"/>
              </a:rPr>
              <a:t> out the video showing </a:t>
            </a:r>
            <a:r>
              <a:rPr lang="en-AU" u="sng" dirty="0">
                <a:solidFill>
                  <a:srgbClr val="333333"/>
                </a:solidFill>
                <a:latin typeface="Comic Sans MS" panose="030F0702030302020204" pitchFamily="66" charset="0"/>
                <a:ea typeface="Times New Roman" panose="02020603050405020304" pitchFamily="18" charset="0"/>
                <a:hlinkClick r:id="rId3"/>
              </a:rPr>
              <a:t>how to make chocolate covered strawberries</a:t>
            </a:r>
            <a:r>
              <a:rPr lang="en-AU" dirty="0">
                <a:solidFill>
                  <a:srgbClr val="333333"/>
                </a:solidFill>
                <a:latin typeface="Comic Sans MS" panose="030F0702030302020204" pitchFamily="66" charset="0"/>
                <a:ea typeface="Times New Roman" panose="02020603050405020304" pitchFamily="18" charset="0"/>
              </a:rPr>
              <a:t>!</a:t>
            </a:r>
            <a:endParaRPr lang="en-AU" sz="3200" dirty="0">
              <a:latin typeface="Times New Roman" panose="02020603050405020304" pitchFamily="18" charset="0"/>
              <a:ea typeface="Times New Roman" panose="02020603050405020304" pitchFamily="18" charset="0"/>
            </a:endParaRPr>
          </a:p>
          <a:p>
            <a:pPr>
              <a:spcBef>
                <a:spcPts val="1800"/>
              </a:spcBef>
              <a:spcAft>
                <a:spcPts val="1800"/>
              </a:spcAft>
            </a:pPr>
            <a:r>
              <a:rPr lang="en-AU" b="1" dirty="0">
                <a:solidFill>
                  <a:srgbClr val="333333"/>
                </a:solidFill>
                <a:latin typeface="Comic Sans MS" panose="030F0702030302020204" pitchFamily="66" charset="0"/>
                <a:ea typeface="Times New Roman" panose="02020603050405020304" pitchFamily="18" charset="0"/>
              </a:rPr>
              <a:t>Utensils sieve, toothpicks, bowl, spoon</a:t>
            </a:r>
            <a:endParaRPr lang="en-AU" sz="3200" dirty="0">
              <a:latin typeface="Times New Roman" panose="02020603050405020304" pitchFamily="18" charset="0"/>
              <a:ea typeface="Times New Roman" panose="02020603050405020304" pitchFamily="18" charset="0"/>
            </a:endParaRPr>
          </a:p>
          <a:p>
            <a:pPr>
              <a:spcBef>
                <a:spcPts val="1800"/>
              </a:spcBef>
              <a:spcAft>
                <a:spcPts val="1800"/>
              </a:spcAft>
            </a:pPr>
            <a:r>
              <a:rPr lang="en-AU" b="1" dirty="0">
                <a:solidFill>
                  <a:srgbClr val="333333"/>
                </a:solidFill>
                <a:latin typeface="Comic Sans MS" panose="030F0702030302020204" pitchFamily="66" charset="0"/>
                <a:ea typeface="Times New Roman" panose="02020603050405020304" pitchFamily="18" charset="0"/>
              </a:rPr>
              <a:t>Prep Time: </a:t>
            </a:r>
            <a:r>
              <a:rPr lang="en-AU" dirty="0">
                <a:solidFill>
                  <a:srgbClr val="333333"/>
                </a:solidFill>
                <a:latin typeface="Comic Sans MS" panose="030F0702030302020204" pitchFamily="66" charset="0"/>
                <a:ea typeface="Times New Roman" panose="02020603050405020304" pitchFamily="18" charset="0"/>
              </a:rPr>
              <a:t>10 minutes</a:t>
            </a:r>
            <a:endParaRPr lang="en-AU" sz="3200" dirty="0">
              <a:latin typeface="Times New Roman" panose="02020603050405020304" pitchFamily="18" charset="0"/>
              <a:ea typeface="Times New Roman" panose="02020603050405020304" pitchFamily="18" charset="0"/>
            </a:endParaRPr>
          </a:p>
          <a:p>
            <a:pPr>
              <a:spcBef>
                <a:spcPts val="1800"/>
              </a:spcBef>
              <a:spcAft>
                <a:spcPts val="1800"/>
              </a:spcAft>
            </a:pPr>
            <a:r>
              <a:rPr lang="en-AU" b="1" dirty="0">
                <a:solidFill>
                  <a:srgbClr val="333333"/>
                </a:solidFill>
                <a:latin typeface="Comic Sans MS" panose="030F0702030302020204" pitchFamily="66" charset="0"/>
                <a:ea typeface="Times New Roman" panose="02020603050405020304" pitchFamily="18" charset="0"/>
              </a:rPr>
              <a:t>Total Time: </a:t>
            </a:r>
            <a:r>
              <a:rPr lang="en-AU" dirty="0">
                <a:solidFill>
                  <a:srgbClr val="333333"/>
                </a:solidFill>
                <a:latin typeface="Comic Sans MS" panose="030F0702030302020204" pitchFamily="66" charset="0"/>
                <a:ea typeface="Times New Roman" panose="02020603050405020304" pitchFamily="18" charset="0"/>
              </a:rPr>
              <a:t>10 minutes</a:t>
            </a:r>
            <a:endParaRPr lang="en-AU"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241761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5013"/>
            <a:ext cx="10972800" cy="4985980"/>
          </a:xfrm>
          <a:prstGeom prst="rect">
            <a:avLst/>
          </a:prstGeom>
        </p:spPr>
        <p:txBody>
          <a:bodyPr wrap="square">
            <a:spAutoFit/>
          </a:bodyPr>
          <a:lstStyle/>
          <a:p>
            <a:pPr>
              <a:spcBef>
                <a:spcPts val="1800"/>
              </a:spcBef>
              <a:spcAft>
                <a:spcPts val="1800"/>
              </a:spcAft>
            </a:pPr>
            <a:r>
              <a:rPr lang="en-AU" b="1">
                <a:solidFill>
                  <a:srgbClr val="333333"/>
                </a:solidFill>
                <a:latin typeface="Comic Sans MS" panose="030F0702030302020204" pitchFamily="66" charset="0"/>
                <a:ea typeface="Times New Roman" panose="02020603050405020304" pitchFamily="18" charset="0"/>
              </a:rPr>
              <a:t>Ingredients:</a:t>
            </a:r>
            <a:endParaRPr lang="en-AU" sz="3200">
              <a:latin typeface="Times New Roman" panose="02020603050405020304" pitchFamily="18" charset="0"/>
              <a:ea typeface="Times New Roman" panose="02020603050405020304" pitchFamily="18" charset="0"/>
            </a:endParaRPr>
          </a:p>
          <a:p>
            <a:pPr marL="342900" lvl="0" indent="-342900">
              <a:spcAft>
                <a:spcPts val="0"/>
              </a:spcAft>
              <a:buSzPts val="1000"/>
              <a:buFont typeface="Symbol" panose="05050102010706020507" pitchFamily="18" charset="2"/>
              <a:buBlip>
                <a:blip r:embed="rId2"/>
              </a:buBlip>
              <a:tabLst>
                <a:tab pos="457200" algn="l"/>
              </a:tabLst>
            </a:pPr>
            <a:r>
              <a:rPr lang="en-AU" dirty="0">
                <a:solidFill>
                  <a:srgbClr val="333333"/>
                </a:solidFill>
                <a:latin typeface="Comic Sans MS" panose="030F0702030302020204" pitchFamily="66" charset="0"/>
                <a:ea typeface="Times New Roman" panose="02020603050405020304" pitchFamily="18" charset="0"/>
              </a:rPr>
              <a:t>1 dozen ripe strawberries</a:t>
            </a:r>
            <a:endParaRPr lang="en-AU" sz="3200" dirty="0">
              <a:latin typeface="Times New Roman" panose="02020603050405020304" pitchFamily="18" charset="0"/>
              <a:ea typeface="Times New Roman" panose="02020603050405020304" pitchFamily="18" charset="0"/>
            </a:endParaRPr>
          </a:p>
          <a:p>
            <a:pPr marL="342900" lvl="0" indent="-342900">
              <a:spcAft>
                <a:spcPts val="0"/>
              </a:spcAft>
              <a:buSzPts val="1000"/>
              <a:buFont typeface="Symbol" panose="05050102010706020507" pitchFamily="18" charset="2"/>
              <a:buBlip>
                <a:blip r:embed="rId2"/>
              </a:buBlip>
              <a:tabLst>
                <a:tab pos="457200" algn="l"/>
              </a:tabLst>
            </a:pPr>
            <a:r>
              <a:rPr lang="en-AU" dirty="0">
                <a:solidFill>
                  <a:srgbClr val="333333"/>
                </a:solidFill>
                <a:latin typeface="Comic Sans MS" panose="030F0702030302020204" pitchFamily="66" charset="0"/>
                <a:ea typeface="Times New Roman" panose="02020603050405020304" pitchFamily="18" charset="0"/>
              </a:rPr>
              <a:t>1 cup chopped chocolate (preferable) or good-quality chocolate chips</a:t>
            </a:r>
            <a:endParaRPr lang="en-AU" sz="3200" dirty="0">
              <a:latin typeface="Times New Roman" panose="02020603050405020304" pitchFamily="18" charset="0"/>
              <a:ea typeface="Times New Roman" panose="02020603050405020304" pitchFamily="18" charset="0"/>
            </a:endParaRPr>
          </a:p>
          <a:p>
            <a:pPr>
              <a:spcBef>
                <a:spcPts val="1800"/>
              </a:spcBef>
              <a:spcAft>
                <a:spcPts val="1800"/>
              </a:spcAft>
            </a:pPr>
            <a:r>
              <a:rPr lang="en-AU" b="1" dirty="0">
                <a:solidFill>
                  <a:srgbClr val="333333"/>
                </a:solidFill>
                <a:latin typeface="Comic Sans MS" panose="030F0702030302020204" pitchFamily="66" charset="0"/>
                <a:ea typeface="Times New Roman" panose="02020603050405020304" pitchFamily="18" charset="0"/>
              </a:rPr>
              <a:t>Preparation:</a:t>
            </a:r>
            <a:endParaRPr lang="en-AU" sz="3200" dirty="0">
              <a:latin typeface="Times New Roman" panose="02020603050405020304" pitchFamily="18" charset="0"/>
              <a:ea typeface="Times New Roman" panose="02020603050405020304" pitchFamily="18" charset="0"/>
            </a:endParaRPr>
          </a:p>
          <a:p>
            <a:pPr marL="342900" lvl="0" indent="-342900">
              <a:spcBef>
                <a:spcPts val="1800"/>
              </a:spcBef>
              <a:spcAft>
                <a:spcPts val="1800"/>
              </a:spcAft>
              <a:buFont typeface="Symbol" panose="05050102010706020507" pitchFamily="18" charset="2"/>
              <a:buBlip>
                <a:blip r:embed="rId2"/>
              </a:buBlip>
              <a:tabLst>
                <a:tab pos="457200" algn="l"/>
              </a:tabLst>
            </a:pPr>
            <a:r>
              <a:rPr lang="en-AU" dirty="0">
                <a:solidFill>
                  <a:srgbClr val="333333"/>
                </a:solidFill>
                <a:latin typeface="Comic Sans MS" panose="030F0702030302020204" pitchFamily="66" charset="0"/>
                <a:ea typeface="Times New Roman" panose="02020603050405020304" pitchFamily="18" charset="0"/>
              </a:rPr>
              <a:t>Prepare a baking sheet by lining it with </a:t>
            </a:r>
            <a:r>
              <a:rPr lang="en-AU" dirty="0" err="1">
                <a:solidFill>
                  <a:srgbClr val="333333"/>
                </a:solidFill>
                <a:latin typeface="Comic Sans MS" panose="030F0702030302020204" pitchFamily="66" charset="0"/>
                <a:ea typeface="Times New Roman" panose="02020603050405020304" pitchFamily="18" charset="0"/>
              </a:rPr>
              <a:t>aluminum</a:t>
            </a:r>
            <a:r>
              <a:rPr lang="en-AU" dirty="0">
                <a:solidFill>
                  <a:srgbClr val="333333"/>
                </a:solidFill>
                <a:latin typeface="Comic Sans MS" panose="030F0702030302020204" pitchFamily="66" charset="0"/>
                <a:ea typeface="Times New Roman" panose="02020603050405020304" pitchFamily="18" charset="0"/>
              </a:rPr>
              <a:t> foil.</a:t>
            </a:r>
            <a:endParaRPr lang="en-AU" sz="3200" dirty="0">
              <a:latin typeface="Times New Roman" panose="02020603050405020304" pitchFamily="18" charset="0"/>
              <a:ea typeface="Times New Roman" panose="02020603050405020304" pitchFamily="18" charset="0"/>
            </a:endParaRPr>
          </a:p>
          <a:p>
            <a:pPr marL="342900" lvl="0" indent="-342900">
              <a:spcBef>
                <a:spcPts val="1800"/>
              </a:spcBef>
              <a:spcAft>
                <a:spcPts val="1800"/>
              </a:spcAft>
              <a:buFont typeface="Symbol" panose="05050102010706020507" pitchFamily="18" charset="2"/>
              <a:buBlip>
                <a:blip r:embed="rId2"/>
              </a:buBlip>
              <a:tabLst>
                <a:tab pos="457200" algn="l"/>
              </a:tabLst>
            </a:pPr>
            <a:r>
              <a:rPr lang="en-AU" dirty="0">
                <a:solidFill>
                  <a:srgbClr val="333333"/>
                </a:solidFill>
                <a:latin typeface="Comic Sans MS" panose="030F0702030302020204" pitchFamily="66" charset="0"/>
                <a:ea typeface="Times New Roman" panose="02020603050405020304" pitchFamily="18" charset="0"/>
              </a:rPr>
              <a:t>Wash the strawberries and dry them thoroughly.</a:t>
            </a:r>
            <a:endParaRPr lang="en-AU" sz="3200" dirty="0">
              <a:latin typeface="Times New Roman" panose="02020603050405020304" pitchFamily="18" charset="0"/>
              <a:ea typeface="Times New Roman" panose="02020603050405020304" pitchFamily="18" charset="0"/>
            </a:endParaRPr>
          </a:p>
          <a:p>
            <a:pPr marL="342900" lvl="0" indent="-342900">
              <a:spcBef>
                <a:spcPts val="1800"/>
              </a:spcBef>
              <a:spcAft>
                <a:spcPts val="1800"/>
              </a:spcAft>
              <a:buFont typeface="Symbol" panose="05050102010706020507" pitchFamily="18" charset="2"/>
              <a:buBlip>
                <a:blip r:embed="rId2"/>
              </a:buBlip>
              <a:tabLst>
                <a:tab pos="457200" algn="l"/>
              </a:tabLst>
            </a:pPr>
            <a:r>
              <a:rPr lang="en-AU" dirty="0">
                <a:solidFill>
                  <a:srgbClr val="333333"/>
                </a:solidFill>
                <a:latin typeface="Comic Sans MS" panose="030F0702030302020204" pitchFamily="66" charset="0"/>
                <a:ea typeface="Times New Roman" panose="02020603050405020304" pitchFamily="18" charset="0"/>
              </a:rPr>
              <a:t>Place the chocolate in a microwave-safe bowl and microwave until it is melted, stirring after every 30 seconds. Overheated chocolate gets thick and hard to work with, so it's important to keep a careful eye on the chocolate. Remove it when some pieces are still not melted, and stir until they melt. If you are using low-quality chocolate chips, you might need to add a little vegetable shortening to thin it out and make it easy to work with.</a:t>
            </a:r>
            <a:endParaRPr lang="en-AU"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3697375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TM04033927[[fn=Main Event]]</Template>
  <TotalTime>142</TotalTime>
  <Words>577</Words>
  <Application>Microsoft Office PowerPoint</Application>
  <PresentationFormat>Widescreen</PresentationFormat>
  <Paragraphs>240</Paragraphs>
  <Slides>10</Slides>
  <Notes>0</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Arial</vt:lpstr>
      <vt:lpstr>Calibri</vt:lpstr>
      <vt:lpstr>Comic Sans MS</vt:lpstr>
      <vt:lpstr>Franklin Gothic Book</vt:lpstr>
      <vt:lpstr>HGSoeiKakugothicUB</vt:lpstr>
      <vt:lpstr>Impact</vt:lpstr>
      <vt:lpstr>Symbol</vt:lpstr>
      <vt:lpstr>Times New Roman</vt:lpstr>
      <vt:lpstr>Main Event</vt:lpstr>
      <vt:lpstr>VAQ</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Department of Education Western Australia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VAQ</dc:title>
  <dc:creator>FERNANDEZ David [Quinns Rocks Primary School]</dc:creator>
  <cp:lastModifiedBy>FERNANDEZ David [Quinns Rocks Primary School]</cp:lastModifiedBy>
  <cp:revision>7</cp:revision>
  <dcterms:created xsi:type="dcterms:W3CDTF">2022-05-11T05:08:56Z</dcterms:created>
  <dcterms:modified xsi:type="dcterms:W3CDTF">2022-05-25T06:54:53Z</dcterms:modified>
</cp:coreProperties>
</file>